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handoutMasterIdLst>
    <p:handoutMasterId r:id="rId13"/>
  </p:handoutMasterIdLst>
  <p:sldIdLst>
    <p:sldId id="267" r:id="rId6"/>
    <p:sldId id="260" r:id="rId7"/>
    <p:sldId id="261" r:id="rId8"/>
    <p:sldId id="262" r:id="rId9"/>
    <p:sldId id="263" r:id="rId10"/>
    <p:sldId id="265" r:id="rId11"/>
    <p:sldId id="264" r:id="rId12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037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CB94DE4-3AB6-48F8-B749-D722C1891405}" type="doc">
      <dgm:prSet loTypeId="urn:microsoft.com/office/officeart/2005/8/layout/funnel1" loCatId="relationship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da-DK"/>
        </a:p>
      </dgm:t>
    </dgm:pt>
    <dgm:pt modelId="{1B7AF86F-C082-41DA-9527-1FD6A2E762C2}">
      <dgm:prSet phldrT="[Tekst]"/>
      <dgm:spPr/>
      <dgm:t>
        <a:bodyPr/>
        <a:lstStyle/>
        <a:p>
          <a:r>
            <a:rPr lang="da-DK" dirty="0" smtClean="0"/>
            <a:t>Sundhed</a:t>
          </a:r>
          <a:endParaRPr lang="da-DK" dirty="0"/>
        </a:p>
      </dgm:t>
    </dgm:pt>
    <dgm:pt modelId="{E97D86EF-84E8-4A07-BF8C-7C8C143770EA}" type="parTrans" cxnId="{3AAC1F83-DF1B-4357-A866-D596F2788A87}">
      <dgm:prSet/>
      <dgm:spPr/>
      <dgm:t>
        <a:bodyPr/>
        <a:lstStyle/>
        <a:p>
          <a:endParaRPr lang="da-DK"/>
        </a:p>
      </dgm:t>
    </dgm:pt>
    <dgm:pt modelId="{529AD71B-9755-4B22-806D-2630EF90A11F}" type="sibTrans" cxnId="{3AAC1F83-DF1B-4357-A866-D596F2788A87}">
      <dgm:prSet/>
      <dgm:spPr/>
      <dgm:t>
        <a:bodyPr/>
        <a:lstStyle/>
        <a:p>
          <a:endParaRPr lang="da-DK"/>
        </a:p>
      </dgm:t>
    </dgm:pt>
    <dgm:pt modelId="{31D959B5-8115-4B00-9A4C-A5EB85CD5029}">
      <dgm:prSet phldrT="[Tekst]"/>
      <dgm:spPr/>
      <dgm:t>
        <a:bodyPr/>
        <a:lstStyle/>
        <a:p>
          <a:r>
            <a:rPr lang="da-DK" dirty="0" err="1" smtClean="0"/>
            <a:t>Tr.Mekka</a:t>
          </a:r>
          <a:endParaRPr lang="da-DK" dirty="0"/>
        </a:p>
      </dgm:t>
    </dgm:pt>
    <dgm:pt modelId="{6EF50324-4704-4C8D-98E5-F8542ED1B22F}" type="parTrans" cxnId="{C1646C79-CD88-4515-8BC1-F2E518F21006}">
      <dgm:prSet/>
      <dgm:spPr/>
      <dgm:t>
        <a:bodyPr/>
        <a:lstStyle/>
        <a:p>
          <a:endParaRPr lang="da-DK"/>
        </a:p>
      </dgm:t>
    </dgm:pt>
    <dgm:pt modelId="{A90FB6E1-1912-4700-AF71-EC1B1AFDC751}" type="sibTrans" cxnId="{C1646C79-CD88-4515-8BC1-F2E518F21006}">
      <dgm:prSet/>
      <dgm:spPr/>
      <dgm:t>
        <a:bodyPr/>
        <a:lstStyle/>
        <a:p>
          <a:endParaRPr lang="da-DK"/>
        </a:p>
      </dgm:t>
    </dgm:pt>
    <dgm:pt modelId="{C6C61445-BBE2-45D3-B36F-FBDF649C55C0}">
      <dgm:prSet phldrT="[Tekst]"/>
      <dgm:spPr/>
      <dgm:t>
        <a:bodyPr/>
        <a:lstStyle/>
        <a:p>
          <a:r>
            <a:rPr lang="da-DK" dirty="0" smtClean="0"/>
            <a:t>+Udendørs</a:t>
          </a:r>
          <a:endParaRPr lang="da-DK" dirty="0"/>
        </a:p>
      </dgm:t>
    </dgm:pt>
    <dgm:pt modelId="{81A635D2-D8CD-465F-B607-55014EA4882C}" type="parTrans" cxnId="{B8288FAC-38B0-4137-9E61-142B7FE0D8F4}">
      <dgm:prSet/>
      <dgm:spPr/>
      <dgm:t>
        <a:bodyPr/>
        <a:lstStyle/>
        <a:p>
          <a:endParaRPr lang="da-DK"/>
        </a:p>
      </dgm:t>
    </dgm:pt>
    <dgm:pt modelId="{EF9EAD41-1F1C-4DF9-9CEF-CF1202A0FB4C}" type="sibTrans" cxnId="{B8288FAC-38B0-4137-9E61-142B7FE0D8F4}">
      <dgm:prSet/>
      <dgm:spPr/>
      <dgm:t>
        <a:bodyPr/>
        <a:lstStyle/>
        <a:p>
          <a:endParaRPr lang="da-DK"/>
        </a:p>
      </dgm:t>
    </dgm:pt>
    <dgm:pt modelId="{3CEEDB60-EA19-4FBF-B91B-1C04445C6203}">
      <dgm:prSet phldrT="[Tekst]"/>
      <dgm:spPr/>
      <dgm:t>
        <a:bodyPr/>
        <a:lstStyle/>
        <a:p>
          <a:r>
            <a:rPr lang="da-DK" dirty="0" smtClean="0"/>
            <a:t> </a:t>
          </a:r>
          <a:r>
            <a:rPr lang="da-DK" b="1" dirty="0" smtClean="0">
              <a:solidFill>
                <a:schemeClr val="accent1">
                  <a:lumMod val="75000"/>
                </a:schemeClr>
              </a:solidFill>
            </a:rPr>
            <a:t>Nyt FIC</a:t>
          </a:r>
          <a:endParaRPr lang="da-DK" b="1" dirty="0">
            <a:solidFill>
              <a:schemeClr val="accent1">
                <a:lumMod val="75000"/>
              </a:schemeClr>
            </a:solidFill>
          </a:endParaRPr>
        </a:p>
      </dgm:t>
    </dgm:pt>
    <dgm:pt modelId="{F7E2283D-1A9A-43E9-AEB9-D474719E9890}" type="parTrans" cxnId="{4470DEC3-C950-4EDC-B80B-4B73953245FA}">
      <dgm:prSet/>
      <dgm:spPr/>
      <dgm:t>
        <a:bodyPr/>
        <a:lstStyle/>
        <a:p>
          <a:endParaRPr lang="da-DK"/>
        </a:p>
      </dgm:t>
    </dgm:pt>
    <dgm:pt modelId="{08551E13-6B4F-4D8B-8D7E-08E926DD2C5F}" type="sibTrans" cxnId="{4470DEC3-C950-4EDC-B80B-4B73953245FA}">
      <dgm:prSet/>
      <dgm:spPr/>
      <dgm:t>
        <a:bodyPr/>
        <a:lstStyle/>
        <a:p>
          <a:endParaRPr lang="da-DK"/>
        </a:p>
      </dgm:t>
    </dgm:pt>
    <dgm:pt modelId="{DD39AB9A-10DA-450E-A66F-671C4121A4F2}" type="pres">
      <dgm:prSet presAssocID="{1CB94DE4-3AB6-48F8-B749-D722C1891405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da-DK"/>
        </a:p>
      </dgm:t>
    </dgm:pt>
    <dgm:pt modelId="{C6820ADA-D5C3-4E40-8031-9DD17214A8B7}" type="pres">
      <dgm:prSet presAssocID="{1CB94DE4-3AB6-48F8-B749-D722C1891405}" presName="ellipse" presStyleLbl="trBgShp" presStyleIdx="0" presStyleCnt="1"/>
      <dgm:spPr/>
    </dgm:pt>
    <dgm:pt modelId="{957D4BBE-85B2-4BE1-B1CF-C875C01F7E26}" type="pres">
      <dgm:prSet presAssocID="{1CB94DE4-3AB6-48F8-B749-D722C1891405}" presName="arrow1" presStyleLbl="fgShp" presStyleIdx="0" presStyleCnt="1"/>
      <dgm:spPr/>
    </dgm:pt>
    <dgm:pt modelId="{364B6141-95C7-41AB-BF54-8C4F7349CB2F}" type="pres">
      <dgm:prSet presAssocID="{1CB94DE4-3AB6-48F8-B749-D722C1891405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010C24FA-04A9-40E6-ACDF-2CD6CF3BD444}" type="pres">
      <dgm:prSet presAssocID="{31D959B5-8115-4B00-9A4C-A5EB85CD5029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D0D3F982-5DB4-45EF-8720-706F25BBAA7D}" type="pres">
      <dgm:prSet presAssocID="{C6C61445-BBE2-45D3-B36F-FBDF649C55C0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1E661D0C-59E9-4E7B-82E3-42D5683F96CB}" type="pres">
      <dgm:prSet presAssocID="{3CEEDB60-EA19-4FBF-B91B-1C04445C6203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4405D51C-27B5-4BDB-BF25-13E40A7441F5}" type="pres">
      <dgm:prSet presAssocID="{1CB94DE4-3AB6-48F8-B749-D722C1891405}" presName="funnel" presStyleLbl="trAlignAcc1" presStyleIdx="0" presStyleCnt="1"/>
      <dgm:spPr/>
    </dgm:pt>
  </dgm:ptLst>
  <dgm:cxnLst>
    <dgm:cxn modelId="{C1646C79-CD88-4515-8BC1-F2E518F21006}" srcId="{1CB94DE4-3AB6-48F8-B749-D722C1891405}" destId="{31D959B5-8115-4B00-9A4C-A5EB85CD5029}" srcOrd="1" destOrd="0" parTransId="{6EF50324-4704-4C8D-98E5-F8542ED1B22F}" sibTransId="{A90FB6E1-1912-4700-AF71-EC1B1AFDC751}"/>
    <dgm:cxn modelId="{E356FEBB-9927-4C45-865B-A49AEC6D3648}" type="presOf" srcId="{1B7AF86F-C082-41DA-9527-1FD6A2E762C2}" destId="{1E661D0C-59E9-4E7B-82E3-42D5683F96CB}" srcOrd="0" destOrd="0" presId="urn:microsoft.com/office/officeart/2005/8/layout/funnel1"/>
    <dgm:cxn modelId="{5B0FAC25-3C2C-49DA-8059-57F2F8409EBB}" type="presOf" srcId="{1CB94DE4-3AB6-48F8-B749-D722C1891405}" destId="{DD39AB9A-10DA-450E-A66F-671C4121A4F2}" srcOrd="0" destOrd="0" presId="urn:microsoft.com/office/officeart/2005/8/layout/funnel1"/>
    <dgm:cxn modelId="{38D308ED-ADB3-4EBD-B96C-5D2D58750965}" type="presOf" srcId="{C6C61445-BBE2-45D3-B36F-FBDF649C55C0}" destId="{010C24FA-04A9-40E6-ACDF-2CD6CF3BD444}" srcOrd="0" destOrd="0" presId="urn:microsoft.com/office/officeart/2005/8/layout/funnel1"/>
    <dgm:cxn modelId="{DD20D0C0-4864-489B-A19B-3EBF49187CE8}" type="presOf" srcId="{3CEEDB60-EA19-4FBF-B91B-1C04445C6203}" destId="{364B6141-95C7-41AB-BF54-8C4F7349CB2F}" srcOrd="0" destOrd="0" presId="urn:microsoft.com/office/officeart/2005/8/layout/funnel1"/>
    <dgm:cxn modelId="{28CF2950-F6B4-41FE-BDF2-8FFB206753B5}" type="presOf" srcId="{31D959B5-8115-4B00-9A4C-A5EB85CD5029}" destId="{D0D3F982-5DB4-45EF-8720-706F25BBAA7D}" srcOrd="0" destOrd="0" presId="urn:microsoft.com/office/officeart/2005/8/layout/funnel1"/>
    <dgm:cxn modelId="{3AAC1F83-DF1B-4357-A866-D596F2788A87}" srcId="{1CB94DE4-3AB6-48F8-B749-D722C1891405}" destId="{1B7AF86F-C082-41DA-9527-1FD6A2E762C2}" srcOrd="0" destOrd="0" parTransId="{E97D86EF-84E8-4A07-BF8C-7C8C143770EA}" sibTransId="{529AD71B-9755-4B22-806D-2630EF90A11F}"/>
    <dgm:cxn modelId="{B8288FAC-38B0-4137-9E61-142B7FE0D8F4}" srcId="{1CB94DE4-3AB6-48F8-B749-D722C1891405}" destId="{C6C61445-BBE2-45D3-B36F-FBDF649C55C0}" srcOrd="2" destOrd="0" parTransId="{81A635D2-D8CD-465F-B607-55014EA4882C}" sibTransId="{EF9EAD41-1F1C-4DF9-9CEF-CF1202A0FB4C}"/>
    <dgm:cxn modelId="{4470DEC3-C950-4EDC-B80B-4B73953245FA}" srcId="{1CB94DE4-3AB6-48F8-B749-D722C1891405}" destId="{3CEEDB60-EA19-4FBF-B91B-1C04445C6203}" srcOrd="3" destOrd="0" parTransId="{F7E2283D-1A9A-43E9-AEB9-D474719E9890}" sibTransId="{08551E13-6B4F-4D8B-8D7E-08E926DD2C5F}"/>
    <dgm:cxn modelId="{1FC00DD7-4238-45B1-86ED-3F0287447864}" type="presParOf" srcId="{DD39AB9A-10DA-450E-A66F-671C4121A4F2}" destId="{C6820ADA-D5C3-4E40-8031-9DD17214A8B7}" srcOrd="0" destOrd="0" presId="urn:microsoft.com/office/officeart/2005/8/layout/funnel1"/>
    <dgm:cxn modelId="{B041A888-B4A2-49F9-AAE6-D9B422804F14}" type="presParOf" srcId="{DD39AB9A-10DA-450E-A66F-671C4121A4F2}" destId="{957D4BBE-85B2-4BE1-B1CF-C875C01F7E26}" srcOrd="1" destOrd="0" presId="urn:microsoft.com/office/officeart/2005/8/layout/funnel1"/>
    <dgm:cxn modelId="{8E19C1C1-9719-4A07-8879-440410769C72}" type="presParOf" srcId="{DD39AB9A-10DA-450E-A66F-671C4121A4F2}" destId="{364B6141-95C7-41AB-BF54-8C4F7349CB2F}" srcOrd="2" destOrd="0" presId="urn:microsoft.com/office/officeart/2005/8/layout/funnel1"/>
    <dgm:cxn modelId="{C4915524-B3D8-43FC-A785-DBFF75095901}" type="presParOf" srcId="{DD39AB9A-10DA-450E-A66F-671C4121A4F2}" destId="{010C24FA-04A9-40E6-ACDF-2CD6CF3BD444}" srcOrd="3" destOrd="0" presId="urn:microsoft.com/office/officeart/2005/8/layout/funnel1"/>
    <dgm:cxn modelId="{A4A0A362-DEC9-4F63-BADF-8CD3E071E2A1}" type="presParOf" srcId="{DD39AB9A-10DA-450E-A66F-671C4121A4F2}" destId="{D0D3F982-5DB4-45EF-8720-706F25BBAA7D}" srcOrd="4" destOrd="0" presId="urn:microsoft.com/office/officeart/2005/8/layout/funnel1"/>
    <dgm:cxn modelId="{CFA8F297-DCE0-44C6-A870-CD966BF1F888}" type="presParOf" srcId="{DD39AB9A-10DA-450E-A66F-671C4121A4F2}" destId="{1E661D0C-59E9-4E7B-82E3-42D5683F96CB}" srcOrd="5" destOrd="0" presId="urn:microsoft.com/office/officeart/2005/8/layout/funnel1"/>
    <dgm:cxn modelId="{F3F53909-7D54-426E-9258-5DFDB68E4407}" type="presParOf" srcId="{DD39AB9A-10DA-450E-A66F-671C4121A4F2}" destId="{4405D51C-27B5-4BDB-BF25-13E40A7441F5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6E56162-8F6C-4DAB-A2DD-79F9C7807ED1}" type="doc">
      <dgm:prSet loTypeId="urn:microsoft.com/office/officeart/2005/8/layout/gear1" loCatId="relationship" qsTypeId="urn:microsoft.com/office/officeart/2005/8/quickstyle/simple1" qsCatId="simple" csTypeId="urn:microsoft.com/office/officeart/2005/8/colors/accent1_2" csCatId="accent1" phldr="1"/>
      <dgm:spPr/>
    </dgm:pt>
    <dgm:pt modelId="{84537DC6-6D14-454F-A77E-2AE5B9A5DD2F}">
      <dgm:prSet phldrT="[Tekst]" custT="1"/>
      <dgm:spPr/>
      <dgm:t>
        <a:bodyPr/>
        <a:lstStyle/>
        <a:p>
          <a:r>
            <a:rPr lang="da-DK" sz="1600" b="1" dirty="0" smtClean="0"/>
            <a:t>Partnere</a:t>
          </a:r>
          <a:endParaRPr lang="da-DK" sz="1600" b="1" dirty="0"/>
        </a:p>
      </dgm:t>
    </dgm:pt>
    <dgm:pt modelId="{F7134B19-2479-4CE4-A254-9161E3D59D50}" type="parTrans" cxnId="{1E91AFD3-659A-4F2E-94DB-8E7F3BB4BD3D}">
      <dgm:prSet/>
      <dgm:spPr/>
      <dgm:t>
        <a:bodyPr/>
        <a:lstStyle/>
        <a:p>
          <a:endParaRPr lang="da-DK"/>
        </a:p>
      </dgm:t>
    </dgm:pt>
    <dgm:pt modelId="{4D24D6C7-2B8F-4BA8-B047-5E7D70ED7A5B}" type="sibTrans" cxnId="{1E91AFD3-659A-4F2E-94DB-8E7F3BB4BD3D}">
      <dgm:prSet/>
      <dgm:spPr/>
      <dgm:t>
        <a:bodyPr/>
        <a:lstStyle/>
        <a:p>
          <a:endParaRPr lang="da-DK"/>
        </a:p>
      </dgm:t>
    </dgm:pt>
    <dgm:pt modelId="{46C5C915-600F-49AD-9175-5B2FAFB8FE42}">
      <dgm:prSet phldrT="[Tekst]"/>
      <dgm:spPr/>
      <dgm:t>
        <a:bodyPr/>
        <a:lstStyle/>
        <a:p>
          <a:r>
            <a:rPr lang="da-DK" b="1" dirty="0" err="1" smtClean="0"/>
            <a:t>Bor-gere</a:t>
          </a:r>
          <a:endParaRPr lang="da-DK" b="1" dirty="0"/>
        </a:p>
      </dgm:t>
    </dgm:pt>
    <dgm:pt modelId="{C58D2379-5218-4E23-9BFE-E493B07423DC}" type="parTrans" cxnId="{94C68DCE-4EEA-4722-A1FE-26CCD90041D8}">
      <dgm:prSet/>
      <dgm:spPr/>
      <dgm:t>
        <a:bodyPr/>
        <a:lstStyle/>
        <a:p>
          <a:endParaRPr lang="da-DK"/>
        </a:p>
      </dgm:t>
    </dgm:pt>
    <dgm:pt modelId="{FB57DC6B-0338-415A-AD6B-FD43DDEE8424}" type="sibTrans" cxnId="{94C68DCE-4EEA-4722-A1FE-26CCD90041D8}">
      <dgm:prSet/>
      <dgm:spPr/>
      <dgm:t>
        <a:bodyPr/>
        <a:lstStyle/>
        <a:p>
          <a:endParaRPr lang="da-DK"/>
        </a:p>
      </dgm:t>
    </dgm:pt>
    <dgm:pt modelId="{D7F90B3A-8D4C-4D06-9F4C-3364C086AD11}">
      <dgm:prSet phldrT="[Tekst]"/>
      <dgm:spPr/>
      <dgm:t>
        <a:bodyPr/>
        <a:lstStyle/>
        <a:p>
          <a:r>
            <a:rPr lang="da-DK" b="1" dirty="0" smtClean="0"/>
            <a:t>FIC</a:t>
          </a:r>
          <a:endParaRPr lang="da-DK" b="1" dirty="0"/>
        </a:p>
      </dgm:t>
    </dgm:pt>
    <dgm:pt modelId="{A743C80A-C5BE-4AC9-85B4-75D15CEBD0C4}" type="parTrans" cxnId="{CAF74A1C-F95C-4BFE-B36A-B80EA3BE7886}">
      <dgm:prSet/>
      <dgm:spPr/>
      <dgm:t>
        <a:bodyPr/>
        <a:lstStyle/>
        <a:p>
          <a:endParaRPr lang="da-DK"/>
        </a:p>
      </dgm:t>
    </dgm:pt>
    <dgm:pt modelId="{B323981C-DD66-450A-ABC4-82F9A861E0E7}" type="sibTrans" cxnId="{CAF74A1C-F95C-4BFE-B36A-B80EA3BE7886}">
      <dgm:prSet/>
      <dgm:spPr/>
      <dgm:t>
        <a:bodyPr/>
        <a:lstStyle/>
        <a:p>
          <a:endParaRPr lang="da-DK"/>
        </a:p>
      </dgm:t>
    </dgm:pt>
    <dgm:pt modelId="{884C5219-4A4D-423A-AA65-10048250D7D2}" type="pres">
      <dgm:prSet presAssocID="{66E56162-8F6C-4DAB-A2DD-79F9C7807ED1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435EE8C4-CC70-4F30-AA33-B478CBEA7D59}" type="pres">
      <dgm:prSet presAssocID="{84537DC6-6D14-454F-A77E-2AE5B9A5DD2F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CC25DE77-6586-446B-ACE8-F885A1817F1A}" type="pres">
      <dgm:prSet presAssocID="{84537DC6-6D14-454F-A77E-2AE5B9A5DD2F}" presName="gear1srcNode" presStyleLbl="node1" presStyleIdx="0" presStyleCnt="3"/>
      <dgm:spPr/>
      <dgm:t>
        <a:bodyPr/>
        <a:lstStyle/>
        <a:p>
          <a:endParaRPr lang="da-DK"/>
        </a:p>
      </dgm:t>
    </dgm:pt>
    <dgm:pt modelId="{3226BF11-41A4-4FD9-A29A-1F0ABFE68253}" type="pres">
      <dgm:prSet presAssocID="{84537DC6-6D14-454F-A77E-2AE5B9A5DD2F}" presName="gear1dstNode" presStyleLbl="node1" presStyleIdx="0" presStyleCnt="3"/>
      <dgm:spPr/>
      <dgm:t>
        <a:bodyPr/>
        <a:lstStyle/>
        <a:p>
          <a:endParaRPr lang="da-DK"/>
        </a:p>
      </dgm:t>
    </dgm:pt>
    <dgm:pt modelId="{E1ED2F7B-B451-461D-8D66-5F9CDAE3F192}" type="pres">
      <dgm:prSet presAssocID="{46C5C915-600F-49AD-9175-5B2FAFB8FE42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D3AACFA4-2403-401D-A131-B68ED92A7CB8}" type="pres">
      <dgm:prSet presAssocID="{46C5C915-600F-49AD-9175-5B2FAFB8FE42}" presName="gear2srcNode" presStyleLbl="node1" presStyleIdx="1" presStyleCnt="3"/>
      <dgm:spPr/>
      <dgm:t>
        <a:bodyPr/>
        <a:lstStyle/>
        <a:p>
          <a:endParaRPr lang="da-DK"/>
        </a:p>
      </dgm:t>
    </dgm:pt>
    <dgm:pt modelId="{8429253D-07FF-445E-8343-03C9BF358C49}" type="pres">
      <dgm:prSet presAssocID="{46C5C915-600F-49AD-9175-5B2FAFB8FE42}" presName="gear2dstNode" presStyleLbl="node1" presStyleIdx="1" presStyleCnt="3"/>
      <dgm:spPr/>
      <dgm:t>
        <a:bodyPr/>
        <a:lstStyle/>
        <a:p>
          <a:endParaRPr lang="da-DK"/>
        </a:p>
      </dgm:t>
    </dgm:pt>
    <dgm:pt modelId="{998E2CB2-18FD-4CA5-BF2D-E19911028D27}" type="pres">
      <dgm:prSet presAssocID="{D7F90B3A-8D4C-4D06-9F4C-3364C086AD11}" presName="gear3" presStyleLbl="node1" presStyleIdx="2" presStyleCnt="3"/>
      <dgm:spPr/>
      <dgm:t>
        <a:bodyPr/>
        <a:lstStyle/>
        <a:p>
          <a:endParaRPr lang="da-DK"/>
        </a:p>
      </dgm:t>
    </dgm:pt>
    <dgm:pt modelId="{F645B105-93F1-405D-9072-704ABDBAC8FF}" type="pres">
      <dgm:prSet presAssocID="{D7F90B3A-8D4C-4D06-9F4C-3364C086AD11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43E56A3A-EAEE-441B-BF6F-D2DB124E45D2}" type="pres">
      <dgm:prSet presAssocID="{D7F90B3A-8D4C-4D06-9F4C-3364C086AD11}" presName="gear3srcNode" presStyleLbl="node1" presStyleIdx="2" presStyleCnt="3"/>
      <dgm:spPr/>
      <dgm:t>
        <a:bodyPr/>
        <a:lstStyle/>
        <a:p>
          <a:endParaRPr lang="da-DK"/>
        </a:p>
      </dgm:t>
    </dgm:pt>
    <dgm:pt modelId="{8275A3EE-CE67-434A-9E2D-FC59E5AC51D1}" type="pres">
      <dgm:prSet presAssocID="{D7F90B3A-8D4C-4D06-9F4C-3364C086AD11}" presName="gear3dstNode" presStyleLbl="node1" presStyleIdx="2" presStyleCnt="3"/>
      <dgm:spPr/>
      <dgm:t>
        <a:bodyPr/>
        <a:lstStyle/>
        <a:p>
          <a:endParaRPr lang="da-DK"/>
        </a:p>
      </dgm:t>
    </dgm:pt>
    <dgm:pt modelId="{74FE7B44-62F5-487C-9BB6-0D7FECA59F5C}" type="pres">
      <dgm:prSet presAssocID="{4D24D6C7-2B8F-4BA8-B047-5E7D70ED7A5B}" presName="connector1" presStyleLbl="sibTrans2D1" presStyleIdx="0" presStyleCnt="3"/>
      <dgm:spPr/>
      <dgm:t>
        <a:bodyPr/>
        <a:lstStyle/>
        <a:p>
          <a:endParaRPr lang="da-DK"/>
        </a:p>
      </dgm:t>
    </dgm:pt>
    <dgm:pt modelId="{53AE3A0B-BF0F-4E1C-A6E4-997BFF0B6752}" type="pres">
      <dgm:prSet presAssocID="{FB57DC6B-0338-415A-AD6B-FD43DDEE8424}" presName="connector2" presStyleLbl="sibTrans2D1" presStyleIdx="1" presStyleCnt="3"/>
      <dgm:spPr/>
      <dgm:t>
        <a:bodyPr/>
        <a:lstStyle/>
        <a:p>
          <a:endParaRPr lang="da-DK"/>
        </a:p>
      </dgm:t>
    </dgm:pt>
    <dgm:pt modelId="{C0F1B742-FF75-49A2-BC26-3530B92317B9}" type="pres">
      <dgm:prSet presAssocID="{B323981C-DD66-450A-ABC4-82F9A861E0E7}" presName="connector3" presStyleLbl="sibTrans2D1" presStyleIdx="2" presStyleCnt="3"/>
      <dgm:spPr/>
      <dgm:t>
        <a:bodyPr/>
        <a:lstStyle/>
        <a:p>
          <a:endParaRPr lang="da-DK"/>
        </a:p>
      </dgm:t>
    </dgm:pt>
  </dgm:ptLst>
  <dgm:cxnLst>
    <dgm:cxn modelId="{BAEA796D-F080-4AC4-9819-E7B5BC178E00}" type="presOf" srcId="{66E56162-8F6C-4DAB-A2DD-79F9C7807ED1}" destId="{884C5219-4A4D-423A-AA65-10048250D7D2}" srcOrd="0" destOrd="0" presId="urn:microsoft.com/office/officeart/2005/8/layout/gear1"/>
    <dgm:cxn modelId="{45DD1F24-796F-4B16-B15D-D9C873EE93D1}" type="presOf" srcId="{D7F90B3A-8D4C-4D06-9F4C-3364C086AD11}" destId="{43E56A3A-EAEE-441B-BF6F-D2DB124E45D2}" srcOrd="2" destOrd="0" presId="urn:microsoft.com/office/officeart/2005/8/layout/gear1"/>
    <dgm:cxn modelId="{94C68DCE-4EEA-4722-A1FE-26CCD90041D8}" srcId="{66E56162-8F6C-4DAB-A2DD-79F9C7807ED1}" destId="{46C5C915-600F-49AD-9175-5B2FAFB8FE42}" srcOrd="1" destOrd="0" parTransId="{C58D2379-5218-4E23-9BFE-E493B07423DC}" sibTransId="{FB57DC6B-0338-415A-AD6B-FD43DDEE8424}"/>
    <dgm:cxn modelId="{C482F858-0F56-4995-A576-0A45A58C8F51}" type="presOf" srcId="{D7F90B3A-8D4C-4D06-9F4C-3364C086AD11}" destId="{998E2CB2-18FD-4CA5-BF2D-E19911028D27}" srcOrd="0" destOrd="0" presId="urn:microsoft.com/office/officeart/2005/8/layout/gear1"/>
    <dgm:cxn modelId="{FFCE4E31-B408-40F9-949F-54D1F591DE9C}" type="presOf" srcId="{D7F90B3A-8D4C-4D06-9F4C-3364C086AD11}" destId="{F645B105-93F1-405D-9072-704ABDBAC8FF}" srcOrd="1" destOrd="0" presId="urn:microsoft.com/office/officeart/2005/8/layout/gear1"/>
    <dgm:cxn modelId="{1AD89A06-B14E-46E0-AC7D-3DC3923E745D}" type="presOf" srcId="{46C5C915-600F-49AD-9175-5B2FAFB8FE42}" destId="{D3AACFA4-2403-401D-A131-B68ED92A7CB8}" srcOrd="1" destOrd="0" presId="urn:microsoft.com/office/officeart/2005/8/layout/gear1"/>
    <dgm:cxn modelId="{31A737BE-9DB5-4C85-834A-BE0677F7461B}" type="presOf" srcId="{D7F90B3A-8D4C-4D06-9F4C-3364C086AD11}" destId="{8275A3EE-CE67-434A-9E2D-FC59E5AC51D1}" srcOrd="3" destOrd="0" presId="urn:microsoft.com/office/officeart/2005/8/layout/gear1"/>
    <dgm:cxn modelId="{AC1D85FC-F998-49A4-893F-62DAE02C70B3}" type="presOf" srcId="{4D24D6C7-2B8F-4BA8-B047-5E7D70ED7A5B}" destId="{74FE7B44-62F5-487C-9BB6-0D7FECA59F5C}" srcOrd="0" destOrd="0" presId="urn:microsoft.com/office/officeart/2005/8/layout/gear1"/>
    <dgm:cxn modelId="{ABA29024-5632-4307-9B16-F8E1507C1CCA}" type="presOf" srcId="{FB57DC6B-0338-415A-AD6B-FD43DDEE8424}" destId="{53AE3A0B-BF0F-4E1C-A6E4-997BFF0B6752}" srcOrd="0" destOrd="0" presId="urn:microsoft.com/office/officeart/2005/8/layout/gear1"/>
    <dgm:cxn modelId="{667E712A-505E-4C68-A8EB-2F7DDCABB726}" type="presOf" srcId="{84537DC6-6D14-454F-A77E-2AE5B9A5DD2F}" destId="{435EE8C4-CC70-4F30-AA33-B478CBEA7D59}" srcOrd="0" destOrd="0" presId="urn:microsoft.com/office/officeart/2005/8/layout/gear1"/>
    <dgm:cxn modelId="{CAF74A1C-F95C-4BFE-B36A-B80EA3BE7886}" srcId="{66E56162-8F6C-4DAB-A2DD-79F9C7807ED1}" destId="{D7F90B3A-8D4C-4D06-9F4C-3364C086AD11}" srcOrd="2" destOrd="0" parTransId="{A743C80A-C5BE-4AC9-85B4-75D15CEBD0C4}" sibTransId="{B323981C-DD66-450A-ABC4-82F9A861E0E7}"/>
    <dgm:cxn modelId="{BCA8AAA6-FD27-4643-BA72-E6EA6C892130}" type="presOf" srcId="{84537DC6-6D14-454F-A77E-2AE5B9A5DD2F}" destId="{CC25DE77-6586-446B-ACE8-F885A1817F1A}" srcOrd="1" destOrd="0" presId="urn:microsoft.com/office/officeart/2005/8/layout/gear1"/>
    <dgm:cxn modelId="{FF27F54F-2BC6-4728-9C64-B9C4469AF9D7}" type="presOf" srcId="{B323981C-DD66-450A-ABC4-82F9A861E0E7}" destId="{C0F1B742-FF75-49A2-BC26-3530B92317B9}" srcOrd="0" destOrd="0" presId="urn:microsoft.com/office/officeart/2005/8/layout/gear1"/>
    <dgm:cxn modelId="{1E91AFD3-659A-4F2E-94DB-8E7F3BB4BD3D}" srcId="{66E56162-8F6C-4DAB-A2DD-79F9C7807ED1}" destId="{84537DC6-6D14-454F-A77E-2AE5B9A5DD2F}" srcOrd="0" destOrd="0" parTransId="{F7134B19-2479-4CE4-A254-9161E3D59D50}" sibTransId="{4D24D6C7-2B8F-4BA8-B047-5E7D70ED7A5B}"/>
    <dgm:cxn modelId="{58AC9808-7A56-4960-9C26-91DCB579E3E9}" type="presOf" srcId="{46C5C915-600F-49AD-9175-5B2FAFB8FE42}" destId="{E1ED2F7B-B451-461D-8D66-5F9CDAE3F192}" srcOrd="0" destOrd="0" presId="urn:microsoft.com/office/officeart/2005/8/layout/gear1"/>
    <dgm:cxn modelId="{66005D88-76A0-4A5F-A0FA-721209A9DA4C}" type="presOf" srcId="{46C5C915-600F-49AD-9175-5B2FAFB8FE42}" destId="{8429253D-07FF-445E-8343-03C9BF358C49}" srcOrd="2" destOrd="0" presId="urn:microsoft.com/office/officeart/2005/8/layout/gear1"/>
    <dgm:cxn modelId="{F9D5813D-E6CB-4D64-A9BA-C857EB9FF2B6}" type="presOf" srcId="{84537DC6-6D14-454F-A77E-2AE5B9A5DD2F}" destId="{3226BF11-41A4-4FD9-A29A-1F0ABFE68253}" srcOrd="2" destOrd="0" presId="urn:microsoft.com/office/officeart/2005/8/layout/gear1"/>
    <dgm:cxn modelId="{108EF256-742B-4C83-9323-6917EBC79BE1}" type="presParOf" srcId="{884C5219-4A4D-423A-AA65-10048250D7D2}" destId="{435EE8C4-CC70-4F30-AA33-B478CBEA7D59}" srcOrd="0" destOrd="0" presId="urn:microsoft.com/office/officeart/2005/8/layout/gear1"/>
    <dgm:cxn modelId="{725F627D-9726-4A9B-ACA4-E97FE7CC6C34}" type="presParOf" srcId="{884C5219-4A4D-423A-AA65-10048250D7D2}" destId="{CC25DE77-6586-446B-ACE8-F885A1817F1A}" srcOrd="1" destOrd="0" presId="urn:microsoft.com/office/officeart/2005/8/layout/gear1"/>
    <dgm:cxn modelId="{ACB430F3-AC08-42D6-B937-A4EBAF874DFA}" type="presParOf" srcId="{884C5219-4A4D-423A-AA65-10048250D7D2}" destId="{3226BF11-41A4-4FD9-A29A-1F0ABFE68253}" srcOrd="2" destOrd="0" presId="urn:microsoft.com/office/officeart/2005/8/layout/gear1"/>
    <dgm:cxn modelId="{AF09013C-3ECC-41FF-8C31-9846AEC142B1}" type="presParOf" srcId="{884C5219-4A4D-423A-AA65-10048250D7D2}" destId="{E1ED2F7B-B451-461D-8D66-5F9CDAE3F192}" srcOrd="3" destOrd="0" presId="urn:microsoft.com/office/officeart/2005/8/layout/gear1"/>
    <dgm:cxn modelId="{4E324B61-1628-41A9-8F8F-B91E6B5F9DEE}" type="presParOf" srcId="{884C5219-4A4D-423A-AA65-10048250D7D2}" destId="{D3AACFA4-2403-401D-A131-B68ED92A7CB8}" srcOrd="4" destOrd="0" presId="urn:microsoft.com/office/officeart/2005/8/layout/gear1"/>
    <dgm:cxn modelId="{9AEABF8A-6EE9-4994-89E4-07A159E7A6AA}" type="presParOf" srcId="{884C5219-4A4D-423A-AA65-10048250D7D2}" destId="{8429253D-07FF-445E-8343-03C9BF358C49}" srcOrd="5" destOrd="0" presId="urn:microsoft.com/office/officeart/2005/8/layout/gear1"/>
    <dgm:cxn modelId="{65A6971A-C834-4F55-A2DB-64C353578D0E}" type="presParOf" srcId="{884C5219-4A4D-423A-AA65-10048250D7D2}" destId="{998E2CB2-18FD-4CA5-BF2D-E19911028D27}" srcOrd="6" destOrd="0" presId="urn:microsoft.com/office/officeart/2005/8/layout/gear1"/>
    <dgm:cxn modelId="{17CFD1B5-204C-4342-8915-24A32EAFDE8E}" type="presParOf" srcId="{884C5219-4A4D-423A-AA65-10048250D7D2}" destId="{F645B105-93F1-405D-9072-704ABDBAC8FF}" srcOrd="7" destOrd="0" presId="urn:microsoft.com/office/officeart/2005/8/layout/gear1"/>
    <dgm:cxn modelId="{54C8E675-8301-4877-BBF0-58059B11BDFD}" type="presParOf" srcId="{884C5219-4A4D-423A-AA65-10048250D7D2}" destId="{43E56A3A-EAEE-441B-BF6F-D2DB124E45D2}" srcOrd="8" destOrd="0" presId="urn:microsoft.com/office/officeart/2005/8/layout/gear1"/>
    <dgm:cxn modelId="{C7C06A6E-6237-4E4A-A660-F01C18F44B66}" type="presParOf" srcId="{884C5219-4A4D-423A-AA65-10048250D7D2}" destId="{8275A3EE-CE67-434A-9E2D-FC59E5AC51D1}" srcOrd="9" destOrd="0" presId="urn:microsoft.com/office/officeart/2005/8/layout/gear1"/>
    <dgm:cxn modelId="{05D6E260-A443-426F-B5F7-DB1AAEC6FC05}" type="presParOf" srcId="{884C5219-4A4D-423A-AA65-10048250D7D2}" destId="{74FE7B44-62F5-487C-9BB6-0D7FECA59F5C}" srcOrd="10" destOrd="0" presId="urn:microsoft.com/office/officeart/2005/8/layout/gear1"/>
    <dgm:cxn modelId="{E1BA6EE9-22EF-48AA-A31B-D820CF6F6110}" type="presParOf" srcId="{884C5219-4A4D-423A-AA65-10048250D7D2}" destId="{53AE3A0B-BF0F-4E1C-A6E4-997BFF0B6752}" srcOrd="11" destOrd="0" presId="urn:microsoft.com/office/officeart/2005/8/layout/gear1"/>
    <dgm:cxn modelId="{57887397-1D72-498A-B7A6-CB3AA11DA440}" type="presParOf" srcId="{884C5219-4A4D-423A-AA65-10048250D7D2}" destId="{C0F1B742-FF75-49A2-BC26-3530B92317B9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30903E-806A-4F92-810B-FD8DD7DF87CD}" type="datetimeFigureOut">
              <a:rPr lang="da-DK" smtClean="0"/>
              <a:pPr/>
              <a:t>01-11-2017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E5F9D9-C0D1-430F-9FD8-29498B3C5951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497919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1071538" cy="685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" name="Rektangel 7"/>
          <p:cNvSpPr/>
          <p:nvPr userDrawn="1"/>
        </p:nvSpPr>
        <p:spPr>
          <a:xfrm>
            <a:off x="714348" y="214290"/>
            <a:ext cx="7715304" cy="92869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9" name="Ellipse 8"/>
          <p:cNvSpPr/>
          <p:nvPr userDrawn="1"/>
        </p:nvSpPr>
        <p:spPr>
          <a:xfrm>
            <a:off x="214282" y="214290"/>
            <a:ext cx="928694" cy="928694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" name="Ellipse 9"/>
          <p:cNvSpPr/>
          <p:nvPr userDrawn="1"/>
        </p:nvSpPr>
        <p:spPr>
          <a:xfrm>
            <a:off x="7929586" y="214290"/>
            <a:ext cx="928694" cy="928694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1" name="Rektangel 10"/>
          <p:cNvSpPr/>
          <p:nvPr userDrawn="1"/>
        </p:nvSpPr>
        <p:spPr>
          <a:xfrm>
            <a:off x="0" y="6500834"/>
            <a:ext cx="9144000" cy="21431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2" name="Tekstboks 11"/>
          <p:cNvSpPr txBox="1"/>
          <p:nvPr userDrawn="1"/>
        </p:nvSpPr>
        <p:spPr>
          <a:xfrm>
            <a:off x="142844" y="6500834"/>
            <a:ext cx="26432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00" dirty="0" smtClean="0">
                <a:solidFill>
                  <a:schemeClr val="bg1"/>
                </a:solidFill>
                <a:latin typeface="Gill Sans MT" pitchFamily="34" charset="0"/>
              </a:rPr>
              <a:t>Fredericia Idrætscenter – Udviklingsplan 2020</a:t>
            </a:r>
            <a:endParaRPr lang="da-DK" sz="1000" dirty="0">
              <a:solidFill>
                <a:schemeClr val="bg1"/>
              </a:solidFill>
              <a:latin typeface="Gill Sans MT" pitchFamily="34" charset="0"/>
            </a:endParaRPr>
          </a:p>
        </p:txBody>
      </p:sp>
      <p:sp>
        <p:nvSpPr>
          <p:cNvPr id="14" name="Tekstboks 13"/>
          <p:cNvSpPr txBox="1"/>
          <p:nvPr userDrawn="1"/>
        </p:nvSpPr>
        <p:spPr>
          <a:xfrm>
            <a:off x="8286776" y="6500834"/>
            <a:ext cx="64294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00" dirty="0">
                <a:solidFill>
                  <a:schemeClr val="bg1"/>
                </a:solidFill>
                <a:latin typeface="Gill Sans MT" pitchFamily="34" charset="0"/>
              </a:rPr>
              <a:t>Dias </a:t>
            </a:r>
            <a:fld id="{6552369A-DC21-42FB-ADE3-E97F582B763B}" type="slidenum">
              <a:rPr lang="da-DK" sz="1000">
                <a:solidFill>
                  <a:schemeClr val="bg1"/>
                </a:solidFill>
                <a:latin typeface="Gill Sans MT" pitchFamily="34" charset="0"/>
              </a:rPr>
              <a:pPr/>
              <a:t>‹nr.›</a:t>
            </a:fld>
            <a:endParaRPr lang="da-DK" sz="1000" dirty="0">
              <a:solidFill>
                <a:schemeClr val="bg1"/>
              </a:solidFill>
              <a:latin typeface="Gill Sans MT" pitchFamily="34" charset="0"/>
            </a:endParaRPr>
          </a:p>
        </p:txBody>
      </p:sp>
      <p:pic>
        <p:nvPicPr>
          <p:cNvPr id="15" name="Billede 14" descr="Fa. Idrætsc pil fremhævet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054137" y="5643578"/>
            <a:ext cx="1089863" cy="742418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/>
        </p:nvSpPr>
        <p:spPr>
          <a:xfrm>
            <a:off x="0" y="0"/>
            <a:ext cx="1071538" cy="685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" name="Rektangel 7"/>
          <p:cNvSpPr/>
          <p:nvPr/>
        </p:nvSpPr>
        <p:spPr>
          <a:xfrm>
            <a:off x="714348" y="214290"/>
            <a:ext cx="7715304" cy="92869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9" name="Ellipse 8"/>
          <p:cNvSpPr/>
          <p:nvPr/>
        </p:nvSpPr>
        <p:spPr>
          <a:xfrm>
            <a:off x="214282" y="214290"/>
            <a:ext cx="928694" cy="928694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" name="Ellipse 9"/>
          <p:cNvSpPr/>
          <p:nvPr/>
        </p:nvSpPr>
        <p:spPr>
          <a:xfrm>
            <a:off x="7929586" y="214290"/>
            <a:ext cx="928694" cy="928694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1" name="Rektangel 10"/>
          <p:cNvSpPr/>
          <p:nvPr/>
        </p:nvSpPr>
        <p:spPr>
          <a:xfrm>
            <a:off x="0" y="6500834"/>
            <a:ext cx="9144000" cy="21431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2" name="Tekstboks 11"/>
          <p:cNvSpPr txBox="1"/>
          <p:nvPr/>
        </p:nvSpPr>
        <p:spPr>
          <a:xfrm>
            <a:off x="142844" y="6500834"/>
            <a:ext cx="26432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00" dirty="0" smtClean="0">
                <a:solidFill>
                  <a:schemeClr val="bg1"/>
                </a:solidFill>
                <a:latin typeface="Gill Sans MT" pitchFamily="34" charset="0"/>
              </a:rPr>
              <a:t>Fredericia Idrætscenter – Udviklingsplan 2020</a:t>
            </a:r>
            <a:endParaRPr lang="da-DK" sz="1000" dirty="0">
              <a:solidFill>
                <a:schemeClr val="bg1"/>
              </a:solidFill>
              <a:latin typeface="Gill Sans MT" pitchFamily="34" charset="0"/>
            </a:endParaRPr>
          </a:p>
        </p:txBody>
      </p:sp>
      <p:sp>
        <p:nvSpPr>
          <p:cNvPr id="14" name="Tekstboks 13"/>
          <p:cNvSpPr txBox="1"/>
          <p:nvPr/>
        </p:nvSpPr>
        <p:spPr>
          <a:xfrm>
            <a:off x="8286776" y="6500834"/>
            <a:ext cx="64294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00" dirty="0" smtClean="0">
                <a:solidFill>
                  <a:schemeClr val="bg1"/>
                </a:solidFill>
                <a:latin typeface="Gill Sans MT" pitchFamily="34" charset="0"/>
              </a:rPr>
              <a:t>Dias</a:t>
            </a:r>
            <a:r>
              <a:rPr lang="da-DK" sz="1000" baseline="0" dirty="0" smtClean="0">
                <a:solidFill>
                  <a:schemeClr val="bg1"/>
                </a:solidFill>
                <a:latin typeface="Gill Sans MT" pitchFamily="34" charset="0"/>
              </a:rPr>
              <a:t> </a:t>
            </a:r>
            <a:fld id="{F14646E5-2DFF-43DE-B55F-0CBD6C7D5BF8}" type="slidenum">
              <a:rPr lang="da-DK" sz="1000" baseline="0" smtClean="0">
                <a:solidFill>
                  <a:schemeClr val="bg1"/>
                </a:solidFill>
                <a:latin typeface="Gill Sans MT" pitchFamily="34" charset="0"/>
              </a:rPr>
              <a:pPr/>
              <a:t>‹nr.›</a:t>
            </a:fld>
            <a:r>
              <a:rPr lang="da-DK" sz="1000" dirty="0" smtClean="0">
                <a:solidFill>
                  <a:schemeClr val="bg1"/>
                </a:solidFill>
                <a:latin typeface="Gill Sans MT" pitchFamily="34" charset="0"/>
              </a:rPr>
              <a:t> </a:t>
            </a:r>
            <a:fld id="{6552369A-DC21-42FB-ADE3-E97F582B763B}" type="slidenum">
              <a:rPr lang="da-DK" sz="1000">
                <a:solidFill>
                  <a:schemeClr val="bg1"/>
                </a:solidFill>
                <a:latin typeface="Gill Sans MT" pitchFamily="34" charset="0"/>
              </a:rPr>
              <a:pPr/>
              <a:t>‹nr.›</a:t>
            </a:fld>
            <a:endParaRPr lang="da-DK" sz="1000" dirty="0">
              <a:solidFill>
                <a:schemeClr val="bg1"/>
              </a:solidFill>
              <a:latin typeface="Gill Sans MT" pitchFamily="34" charset="0"/>
            </a:endParaRPr>
          </a:p>
        </p:txBody>
      </p:sp>
      <p:pic>
        <p:nvPicPr>
          <p:cNvPr id="15" name="Billede 14" descr="Fa. Idrætsc pil fremhæve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54137" y="5643578"/>
            <a:ext cx="1089863" cy="742418"/>
          </a:xfrm>
          <a:prstGeom prst="rect">
            <a:avLst/>
          </a:prstGeom>
        </p:spPr>
      </p:pic>
      <p:sp>
        <p:nvSpPr>
          <p:cNvPr id="19" name="Pladsholder til tekst 18"/>
          <p:cNvSpPr>
            <a:spLocks noGrp="1"/>
          </p:cNvSpPr>
          <p:nvPr>
            <p:ph type="body" idx="1"/>
          </p:nvPr>
        </p:nvSpPr>
        <p:spPr>
          <a:xfrm>
            <a:off x="1214414" y="1285860"/>
            <a:ext cx="6858048" cy="5143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dirty="0" smtClean="0"/>
              <a:t>Punktopstilling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Tx/>
        <a:buBlip>
          <a:blip r:embed="rId4"/>
        </a:buBlip>
        <a:defRPr sz="1800" kern="1200">
          <a:solidFill>
            <a:schemeClr val="accent1">
              <a:lumMod val="75000"/>
            </a:schemeClr>
          </a:solidFill>
          <a:latin typeface="Gill Sans MT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Tx/>
        <a:buBlip>
          <a:blip r:embed="rId4"/>
        </a:buBlip>
        <a:defRPr sz="1800" kern="1200">
          <a:solidFill>
            <a:schemeClr val="accent1">
              <a:lumMod val="75000"/>
            </a:schemeClr>
          </a:solidFill>
          <a:latin typeface="Gill Sans MT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Tx/>
        <a:buBlip>
          <a:blip r:embed="rId4"/>
        </a:buBlip>
        <a:defRPr sz="1800" kern="1200">
          <a:solidFill>
            <a:schemeClr val="accent1">
              <a:lumMod val="75000"/>
            </a:schemeClr>
          </a:solidFill>
          <a:latin typeface="Gill Sans MT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boks 5"/>
          <p:cNvSpPr txBox="1"/>
          <p:nvPr/>
        </p:nvSpPr>
        <p:spPr>
          <a:xfrm>
            <a:off x="428596" y="357166"/>
            <a:ext cx="80724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200" dirty="0" smtClean="0">
                <a:solidFill>
                  <a:schemeClr val="bg1"/>
                </a:solidFill>
                <a:latin typeface="Gill Sans MT" pitchFamily="34" charset="0"/>
              </a:rPr>
              <a:t>FIC  Udviklingsplan 2020</a:t>
            </a:r>
            <a:endParaRPr lang="da-DK" sz="3200" dirty="0">
              <a:solidFill>
                <a:schemeClr val="bg1"/>
              </a:solidFill>
              <a:latin typeface="Gill Sans MT" pitchFamily="34" charset="0"/>
            </a:endParaRPr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1142976" y="2000240"/>
            <a:ext cx="914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MS Mincho" pitchFamily="49" charset="-128"/>
                <a:cs typeface="Times New Roman" pitchFamily="18" charset="0"/>
              </a:rPr>
              <a:t> </a:t>
            </a:r>
            <a:endParaRPr kumimoji="0" lang="da-DK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1214422"/>
            <a:ext cx="8001024" cy="5214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boks 3"/>
          <p:cNvSpPr txBox="1"/>
          <p:nvPr/>
        </p:nvSpPr>
        <p:spPr>
          <a:xfrm>
            <a:off x="4572000" y="1500174"/>
            <a:ext cx="428628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b="1" dirty="0" smtClean="0">
                <a:solidFill>
                  <a:schemeClr val="accent1">
                    <a:lumMod val="75000"/>
                  </a:schemeClr>
                </a:solidFill>
                <a:latin typeface="Gill Sans MT" pitchFamily="34" charset="0"/>
              </a:rPr>
              <a:t>Mission:</a:t>
            </a:r>
          </a:p>
          <a:p>
            <a:endParaRPr lang="da-DK" b="1" dirty="0" smtClean="0">
              <a:solidFill>
                <a:schemeClr val="accent1">
                  <a:lumMod val="75000"/>
                </a:schemeClr>
              </a:solidFill>
              <a:latin typeface="Gill Sans MT" pitchFamily="34" charset="0"/>
            </a:endParaRPr>
          </a:p>
          <a:p>
            <a:r>
              <a:rPr lang="da-DK" b="1" dirty="0" smtClean="0">
                <a:solidFill>
                  <a:schemeClr val="accent1">
                    <a:lumMod val="75000"/>
                  </a:schemeClr>
                </a:solidFill>
                <a:latin typeface="Gill Sans MT" pitchFamily="34" charset="0"/>
              </a:rPr>
              <a:t>Med udgangspunkt i borgeren , </a:t>
            </a:r>
          </a:p>
          <a:p>
            <a:r>
              <a:rPr lang="da-DK" b="1" dirty="0" smtClean="0">
                <a:solidFill>
                  <a:schemeClr val="accent1">
                    <a:lumMod val="75000"/>
                  </a:schemeClr>
                </a:solidFill>
                <a:latin typeface="Gill Sans MT" pitchFamily="34" charset="0"/>
              </a:rPr>
              <a:t>at være lokomotiv  for skabelse af  attraktive miljøer på tværs af Kultur,  Sport  og Erhverv</a:t>
            </a:r>
            <a:r>
              <a:rPr lang="da-DK" dirty="0" smtClean="0">
                <a:solidFill>
                  <a:schemeClr val="accent1">
                    <a:lumMod val="75000"/>
                  </a:schemeClr>
                </a:solidFill>
                <a:latin typeface="Gill Sans MT" pitchFamily="34" charset="0"/>
              </a:rPr>
              <a:t>.</a:t>
            </a:r>
          </a:p>
          <a:p>
            <a:endParaRPr lang="da-DK" dirty="0" smtClean="0">
              <a:solidFill>
                <a:schemeClr val="accent1"/>
              </a:solidFill>
              <a:latin typeface="Gill Sans MT" pitchFamily="34" charset="0"/>
            </a:endParaRPr>
          </a:p>
          <a:p>
            <a:endParaRPr lang="da-DK" dirty="0" smtClean="0">
              <a:solidFill>
                <a:schemeClr val="accent1"/>
              </a:solidFill>
              <a:latin typeface="Gill Sans MT" pitchFamily="34" charset="0"/>
            </a:endParaRPr>
          </a:p>
          <a:p>
            <a:r>
              <a:rPr lang="da-DK" sz="2400" b="1" dirty="0" smtClean="0">
                <a:solidFill>
                  <a:schemeClr val="accent1">
                    <a:lumMod val="75000"/>
                  </a:schemeClr>
                </a:solidFill>
                <a:latin typeface="Gill Sans MT" pitchFamily="34" charset="0"/>
              </a:rPr>
              <a:t>Vision:</a:t>
            </a:r>
          </a:p>
          <a:p>
            <a:r>
              <a:rPr lang="da-DK" b="1" dirty="0" smtClean="0">
                <a:solidFill>
                  <a:schemeClr val="accent1">
                    <a:lumMod val="75000"/>
                  </a:schemeClr>
                </a:solidFill>
                <a:latin typeface="Gill Sans MT" pitchFamily="34" charset="0"/>
              </a:rPr>
              <a:t>Gør borgeren til mester.</a:t>
            </a:r>
          </a:p>
          <a:p>
            <a:pPr>
              <a:buFontTx/>
              <a:buChar char="-"/>
            </a:pPr>
            <a:r>
              <a:rPr lang="da-DK" b="1" i="1" dirty="0" smtClean="0">
                <a:solidFill>
                  <a:schemeClr val="accent1">
                    <a:lumMod val="75000"/>
                  </a:schemeClr>
                </a:solidFill>
                <a:latin typeface="Gill Sans MT" pitchFamily="34" charset="0"/>
              </a:rPr>
              <a:t> FIC tager udgangspunkt i borgeren</a:t>
            </a:r>
          </a:p>
          <a:p>
            <a:pPr>
              <a:buFontTx/>
              <a:buChar char="-"/>
            </a:pPr>
            <a:r>
              <a:rPr lang="da-DK" b="1" i="1" dirty="0" smtClean="0">
                <a:solidFill>
                  <a:schemeClr val="accent1">
                    <a:lumMod val="75000"/>
                  </a:schemeClr>
                </a:solidFill>
                <a:latin typeface="Gill Sans MT" pitchFamily="34" charset="0"/>
              </a:rPr>
              <a:t> FIC møder borgeren i øjenhøjde</a:t>
            </a:r>
          </a:p>
          <a:p>
            <a:pPr>
              <a:buFontTx/>
              <a:buChar char="-"/>
            </a:pPr>
            <a:r>
              <a:rPr lang="da-DK" b="1" i="1" dirty="0" smtClean="0">
                <a:solidFill>
                  <a:schemeClr val="accent1">
                    <a:lumMod val="75000"/>
                  </a:schemeClr>
                </a:solidFill>
                <a:latin typeface="Gill Sans MT" pitchFamily="34" charset="0"/>
              </a:rPr>
              <a:t> FIC danner og uddanner borgeren</a:t>
            </a:r>
          </a:p>
          <a:p>
            <a:pPr>
              <a:buFontTx/>
              <a:buChar char="-"/>
            </a:pPr>
            <a:endParaRPr lang="da-DK" i="1" dirty="0" smtClean="0">
              <a:solidFill>
                <a:schemeClr val="accent1"/>
              </a:solidFill>
              <a:latin typeface="Gill Sans MT" pitchFamily="34" charset="0"/>
            </a:endParaRPr>
          </a:p>
        </p:txBody>
      </p:sp>
      <p:sp>
        <p:nvSpPr>
          <p:cNvPr id="6" name="Tekstboks 5"/>
          <p:cNvSpPr txBox="1"/>
          <p:nvPr/>
        </p:nvSpPr>
        <p:spPr>
          <a:xfrm>
            <a:off x="428596" y="357166"/>
            <a:ext cx="80724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200" dirty="0" smtClean="0">
                <a:solidFill>
                  <a:schemeClr val="bg1"/>
                </a:solidFill>
                <a:latin typeface="Gill Sans MT" pitchFamily="34" charset="0"/>
              </a:rPr>
              <a:t>Mission og vision</a:t>
            </a:r>
            <a:endParaRPr lang="da-DK" sz="3200" dirty="0">
              <a:solidFill>
                <a:schemeClr val="bg1"/>
              </a:solidFill>
              <a:latin typeface="Gill Sans MT" pitchFamily="34" charset="0"/>
            </a:endParaRPr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1096084" y="2094025"/>
            <a:ext cx="914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MS Mincho" pitchFamily="49" charset="-128"/>
                <a:cs typeface="Times New Roman" pitchFamily="18" charset="0"/>
              </a:rPr>
              <a:t> </a:t>
            </a:r>
            <a:endParaRPr kumimoji="0" lang="da-DK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9" name="Billede 8" descr="fyrtårn-2.jpg"/>
          <p:cNvPicPr>
            <a:picLocks noChangeAspect="1"/>
          </p:cNvPicPr>
          <p:nvPr/>
        </p:nvPicPr>
        <p:blipFill>
          <a:blip r:embed="rId2" cstate="print"/>
          <a:srcRect l="16820" t="4110" r="16305"/>
          <a:stretch>
            <a:fillRect/>
          </a:stretch>
        </p:blipFill>
        <p:spPr>
          <a:xfrm>
            <a:off x="1285852" y="1357298"/>
            <a:ext cx="2928958" cy="50006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boks 2"/>
          <p:cNvSpPr txBox="1"/>
          <p:nvPr/>
        </p:nvSpPr>
        <p:spPr>
          <a:xfrm>
            <a:off x="4714876" y="1357298"/>
            <a:ext cx="385765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>
                <a:solidFill>
                  <a:schemeClr val="accent1">
                    <a:lumMod val="75000"/>
                  </a:schemeClr>
                </a:solidFill>
                <a:latin typeface="Gill Sans MT" pitchFamily="34" charset="0"/>
              </a:rPr>
              <a:t>FIC skal være Fredericias Idræts- og </a:t>
            </a:r>
            <a:r>
              <a:rPr lang="da-DK" dirty="0" err="1" smtClean="0">
                <a:solidFill>
                  <a:schemeClr val="accent1">
                    <a:lumMod val="75000"/>
                  </a:schemeClr>
                </a:solidFill>
                <a:latin typeface="Gill Sans MT" pitchFamily="34" charset="0"/>
              </a:rPr>
              <a:t>TræningsMekka</a:t>
            </a:r>
            <a:r>
              <a:rPr lang="da-DK" dirty="0" smtClean="0">
                <a:solidFill>
                  <a:schemeClr val="accent1">
                    <a:lumMod val="75000"/>
                  </a:schemeClr>
                </a:solidFill>
                <a:latin typeface="Gill Sans MT" pitchFamily="34" charset="0"/>
              </a:rPr>
              <a:t> for borgere,  familier, erhverv,  talenter og foreninger.</a:t>
            </a:r>
          </a:p>
          <a:p>
            <a:endParaRPr lang="da-DK" dirty="0" smtClean="0">
              <a:solidFill>
                <a:schemeClr val="accent1">
                  <a:lumMod val="75000"/>
                </a:schemeClr>
              </a:solidFill>
              <a:latin typeface="Gill Sans MT" pitchFamily="34" charset="0"/>
            </a:endParaRPr>
          </a:p>
          <a:p>
            <a:r>
              <a:rPr lang="da-DK" dirty="0" smtClean="0">
                <a:solidFill>
                  <a:schemeClr val="accent1">
                    <a:lumMod val="75000"/>
                  </a:schemeClr>
                </a:solidFill>
                <a:latin typeface="Gill Sans MT" pitchFamily="34" charset="0"/>
              </a:rPr>
              <a:t>FIC skal bidrage til ”Et sundere Fredericia” </a:t>
            </a:r>
          </a:p>
          <a:p>
            <a:pPr>
              <a:buFont typeface="Arial" pitchFamily="34" charset="0"/>
              <a:buChar char="•"/>
            </a:pPr>
            <a:r>
              <a:rPr lang="da-DK" dirty="0" smtClean="0">
                <a:solidFill>
                  <a:schemeClr val="accent1">
                    <a:lumMod val="75000"/>
                  </a:schemeClr>
                </a:solidFill>
                <a:latin typeface="Gill Sans MT" pitchFamily="34" charset="0"/>
              </a:rPr>
              <a:t> for de sunde og raske</a:t>
            </a:r>
          </a:p>
          <a:p>
            <a:pPr>
              <a:buFont typeface="Arial" pitchFamily="34" charset="0"/>
              <a:buChar char="•"/>
            </a:pPr>
            <a:r>
              <a:rPr lang="da-DK" dirty="0" smtClean="0">
                <a:solidFill>
                  <a:schemeClr val="accent1">
                    <a:lumMod val="75000"/>
                  </a:schemeClr>
                </a:solidFill>
                <a:latin typeface="Gill Sans MT" pitchFamily="34" charset="0"/>
              </a:rPr>
              <a:t> for risikogrupperne</a:t>
            </a:r>
          </a:p>
          <a:p>
            <a:pPr>
              <a:buFont typeface="Arial" pitchFamily="34" charset="0"/>
              <a:buChar char="•"/>
            </a:pPr>
            <a:r>
              <a:rPr lang="da-DK" dirty="0" smtClean="0">
                <a:solidFill>
                  <a:schemeClr val="accent1">
                    <a:lumMod val="75000"/>
                  </a:schemeClr>
                </a:solidFill>
                <a:latin typeface="Gill Sans MT" pitchFamily="34" charset="0"/>
              </a:rPr>
              <a:t> i rehabiliteringsfasen og derefter.</a:t>
            </a:r>
          </a:p>
          <a:p>
            <a:endParaRPr lang="da-DK" dirty="0" smtClean="0">
              <a:solidFill>
                <a:schemeClr val="accent1">
                  <a:lumMod val="75000"/>
                </a:schemeClr>
              </a:solidFill>
              <a:latin typeface="Gill Sans MT" pitchFamily="34" charset="0"/>
            </a:endParaRPr>
          </a:p>
          <a:p>
            <a:r>
              <a:rPr lang="da-DK" dirty="0" smtClean="0">
                <a:solidFill>
                  <a:schemeClr val="accent1">
                    <a:lumMod val="75000"/>
                  </a:schemeClr>
                </a:solidFill>
                <a:latin typeface="Gill Sans MT" pitchFamily="34" charset="0"/>
              </a:rPr>
              <a:t>FIC skal udvikle centret til også at være ”Et udendørs center”.</a:t>
            </a:r>
          </a:p>
          <a:p>
            <a:endParaRPr lang="da-DK" dirty="0" smtClean="0">
              <a:solidFill>
                <a:schemeClr val="accent1">
                  <a:lumMod val="75000"/>
                </a:schemeClr>
              </a:solidFill>
              <a:latin typeface="Gill Sans MT" pitchFamily="34" charset="0"/>
            </a:endParaRPr>
          </a:p>
          <a:p>
            <a:r>
              <a:rPr lang="da-DK" dirty="0" smtClean="0">
                <a:solidFill>
                  <a:schemeClr val="accent1">
                    <a:lumMod val="75000"/>
                  </a:schemeClr>
                </a:solidFill>
                <a:latin typeface="Gill Sans MT" pitchFamily="34" charset="0"/>
              </a:rPr>
              <a:t>FIC skal udvikle ”Forretningen FIC”.</a:t>
            </a:r>
            <a:endParaRPr lang="da-DK" dirty="0">
              <a:solidFill>
                <a:schemeClr val="accent1">
                  <a:lumMod val="75000"/>
                </a:schemeClr>
              </a:solidFill>
              <a:latin typeface="Gill Sans MT" pitchFamily="34" charset="0"/>
            </a:endParaRPr>
          </a:p>
        </p:txBody>
      </p:sp>
      <p:sp>
        <p:nvSpPr>
          <p:cNvPr id="6" name="Tekstboks 5"/>
          <p:cNvSpPr txBox="1"/>
          <p:nvPr/>
        </p:nvSpPr>
        <p:spPr>
          <a:xfrm>
            <a:off x="428596" y="357166"/>
            <a:ext cx="80724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200" dirty="0" smtClean="0">
                <a:solidFill>
                  <a:schemeClr val="bg1"/>
                </a:solidFill>
                <a:latin typeface="Gill Sans MT" pitchFamily="34" charset="0"/>
              </a:rPr>
              <a:t>Udviklingsplan – hvor skal FIC hen?</a:t>
            </a:r>
            <a:endParaRPr lang="da-DK" sz="3200" dirty="0">
              <a:solidFill>
                <a:schemeClr val="bg1"/>
              </a:solidFill>
              <a:latin typeface="Gill Sans MT" pitchFamily="34" charset="0"/>
            </a:endParaRPr>
          </a:p>
        </p:txBody>
      </p:sp>
      <p:graphicFrame>
        <p:nvGraphicFramePr>
          <p:cNvPr id="5" name="Diagram 4"/>
          <p:cNvGraphicFramePr/>
          <p:nvPr/>
        </p:nvGraphicFramePr>
        <p:xfrm>
          <a:off x="1142976" y="1142984"/>
          <a:ext cx="3929090" cy="5286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boks 3"/>
          <p:cNvSpPr txBox="1"/>
          <p:nvPr/>
        </p:nvSpPr>
        <p:spPr>
          <a:xfrm>
            <a:off x="4071934" y="1357298"/>
            <a:ext cx="442915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 smtClean="0">
                <a:solidFill>
                  <a:schemeClr val="accent1">
                    <a:lumMod val="75000"/>
                  </a:schemeClr>
                </a:solidFill>
                <a:latin typeface="Gill Sans MT" pitchFamily="34" charset="0"/>
              </a:rPr>
              <a:t>Rolle:</a:t>
            </a:r>
          </a:p>
          <a:p>
            <a:pPr>
              <a:buFont typeface="Wingdings" pitchFamily="2" charset="2"/>
              <a:buChar char="Ø"/>
            </a:pPr>
            <a:r>
              <a:rPr lang="da-DK" dirty="0" smtClean="0">
                <a:solidFill>
                  <a:schemeClr val="accent1">
                    <a:lumMod val="75000"/>
                  </a:schemeClr>
                </a:solidFill>
                <a:latin typeface="Gill Sans MT" pitchFamily="34" charset="0"/>
              </a:rPr>
              <a:t> FIC skal gå fra udlejerrollen til også at have udbyderrollen.</a:t>
            </a:r>
          </a:p>
          <a:p>
            <a:pPr>
              <a:buFont typeface="Wingdings" pitchFamily="2" charset="2"/>
              <a:buChar char="Ø"/>
            </a:pPr>
            <a:r>
              <a:rPr lang="da-DK" dirty="0" smtClean="0">
                <a:solidFill>
                  <a:schemeClr val="accent1">
                    <a:lumMod val="75000"/>
                  </a:schemeClr>
                </a:solidFill>
                <a:latin typeface="Gill Sans MT" pitchFamily="34" charset="0"/>
              </a:rPr>
              <a:t> FIC skal indgå i samarbejdsrelationer (foreninger,  andre </a:t>
            </a:r>
            <a:r>
              <a:rPr lang="da-DK" dirty="0" err="1" smtClean="0">
                <a:solidFill>
                  <a:schemeClr val="accent1">
                    <a:lumMod val="75000"/>
                  </a:schemeClr>
                </a:solidFill>
                <a:latin typeface="Gill Sans MT" pitchFamily="34" charset="0"/>
              </a:rPr>
              <a:t>kulturinst</a:t>
            </a:r>
            <a:r>
              <a:rPr lang="da-DK" dirty="0" smtClean="0">
                <a:solidFill>
                  <a:schemeClr val="accent1">
                    <a:lumMod val="75000"/>
                  </a:schemeClr>
                </a:solidFill>
                <a:latin typeface="Gill Sans MT" pitchFamily="34" charset="0"/>
              </a:rPr>
              <a:t>,  kommunale sundhedsaktører,  erhverv,  naboer,  boligområder, branchen,  etc.). </a:t>
            </a:r>
          </a:p>
          <a:p>
            <a:pPr>
              <a:buFont typeface="Wingdings" pitchFamily="2" charset="2"/>
              <a:buChar char="Ø"/>
            </a:pPr>
            <a:r>
              <a:rPr lang="da-DK" dirty="0" smtClean="0">
                <a:solidFill>
                  <a:schemeClr val="accent1">
                    <a:lumMod val="75000"/>
                  </a:schemeClr>
                </a:solidFill>
                <a:latin typeface="Gill Sans MT" pitchFamily="34" charset="0"/>
              </a:rPr>
              <a:t> Særlige events og aktiviteter skal udbydes sammen med partnere.</a:t>
            </a:r>
          </a:p>
          <a:p>
            <a:pPr>
              <a:buFont typeface="Wingdings" pitchFamily="2" charset="2"/>
              <a:buChar char="Ø"/>
            </a:pPr>
            <a:endParaRPr lang="da-DK" dirty="0" smtClean="0">
              <a:solidFill>
                <a:schemeClr val="accent1">
                  <a:lumMod val="75000"/>
                </a:schemeClr>
              </a:solidFill>
              <a:latin typeface="Gill Sans MT" pitchFamily="34" charset="0"/>
            </a:endParaRPr>
          </a:p>
          <a:p>
            <a:r>
              <a:rPr lang="da-DK" b="1" dirty="0" smtClean="0">
                <a:solidFill>
                  <a:schemeClr val="accent1">
                    <a:lumMod val="75000"/>
                  </a:schemeClr>
                </a:solidFill>
                <a:latin typeface="Gill Sans MT" pitchFamily="34" charset="0"/>
              </a:rPr>
              <a:t>Organisation m.m.:</a:t>
            </a:r>
          </a:p>
          <a:p>
            <a:pPr>
              <a:buFont typeface="Wingdings" pitchFamily="2" charset="2"/>
              <a:buChar char="Ø"/>
            </a:pPr>
            <a:r>
              <a:rPr lang="da-DK" dirty="0" smtClean="0">
                <a:solidFill>
                  <a:schemeClr val="accent1">
                    <a:lumMod val="75000"/>
                  </a:schemeClr>
                </a:solidFill>
                <a:latin typeface="Gill Sans MT" pitchFamily="34" charset="0"/>
              </a:rPr>
              <a:t> Bestyrelsen skal styrkes.</a:t>
            </a:r>
          </a:p>
          <a:p>
            <a:pPr>
              <a:buFont typeface="Wingdings" pitchFamily="2" charset="2"/>
              <a:buChar char="Ø"/>
            </a:pPr>
            <a:r>
              <a:rPr lang="da-DK" dirty="0" smtClean="0">
                <a:solidFill>
                  <a:schemeClr val="accent1">
                    <a:lumMod val="75000"/>
                  </a:schemeClr>
                </a:solidFill>
                <a:latin typeface="Gill Sans MT" pitchFamily="34" charset="0"/>
              </a:rPr>
              <a:t> Ledelsesstrukturen skal ændres (er i gang).</a:t>
            </a:r>
          </a:p>
          <a:p>
            <a:pPr>
              <a:buFont typeface="Wingdings" pitchFamily="2" charset="2"/>
              <a:buChar char="Ø"/>
            </a:pPr>
            <a:r>
              <a:rPr lang="da-DK" dirty="0" smtClean="0">
                <a:solidFill>
                  <a:schemeClr val="accent1">
                    <a:lumMod val="75000"/>
                  </a:schemeClr>
                </a:solidFill>
                <a:latin typeface="Gill Sans MT" pitchFamily="34" charset="0"/>
              </a:rPr>
              <a:t> Forretningsmodel skal analyseres nærmere. </a:t>
            </a:r>
          </a:p>
          <a:p>
            <a:pPr>
              <a:buFont typeface="Wingdings" pitchFamily="2" charset="2"/>
              <a:buChar char="Ø"/>
            </a:pPr>
            <a:r>
              <a:rPr lang="da-DK" dirty="0" smtClean="0">
                <a:solidFill>
                  <a:schemeClr val="accent1">
                    <a:lumMod val="75000"/>
                  </a:schemeClr>
                </a:solidFill>
                <a:latin typeface="Gill Sans MT" pitchFamily="34" charset="0"/>
              </a:rPr>
              <a:t> Ressourcer skal flyttes til nye kompetencer (PR, kom. og fitness/sundhed).</a:t>
            </a:r>
          </a:p>
          <a:p>
            <a:pPr>
              <a:buFont typeface="Wingdings" pitchFamily="2" charset="2"/>
              <a:buChar char="Ø"/>
            </a:pPr>
            <a:r>
              <a:rPr lang="da-DK" dirty="0" smtClean="0">
                <a:solidFill>
                  <a:schemeClr val="accent1">
                    <a:lumMod val="75000"/>
                  </a:schemeClr>
                </a:solidFill>
                <a:latin typeface="Gill Sans MT" pitchFamily="34" charset="0"/>
              </a:rPr>
              <a:t> FIC medarbejdere skal gøres mere fleksible og faggrænser skal udfordres. </a:t>
            </a:r>
            <a:endParaRPr lang="da-DK" dirty="0">
              <a:solidFill>
                <a:schemeClr val="accent1">
                  <a:lumMod val="75000"/>
                </a:schemeClr>
              </a:solidFill>
              <a:latin typeface="Gill Sans MT" pitchFamily="34" charset="0"/>
            </a:endParaRPr>
          </a:p>
        </p:txBody>
      </p:sp>
      <p:sp>
        <p:nvSpPr>
          <p:cNvPr id="6" name="Tekstboks 5"/>
          <p:cNvSpPr txBox="1"/>
          <p:nvPr/>
        </p:nvSpPr>
        <p:spPr>
          <a:xfrm>
            <a:off x="428596" y="357166"/>
            <a:ext cx="83582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200" dirty="0" smtClean="0">
                <a:solidFill>
                  <a:schemeClr val="bg1"/>
                </a:solidFill>
                <a:latin typeface="Gill Sans MT" pitchFamily="34" charset="0"/>
              </a:rPr>
              <a:t>Mod nye opgaver – rolle og organisation m.m. </a:t>
            </a:r>
            <a:endParaRPr lang="da-DK" sz="3200" dirty="0">
              <a:solidFill>
                <a:schemeClr val="bg1"/>
              </a:solidFill>
              <a:latin typeface="Gill Sans MT" pitchFamily="34" charset="0"/>
            </a:endParaRPr>
          </a:p>
        </p:txBody>
      </p:sp>
      <p:graphicFrame>
        <p:nvGraphicFramePr>
          <p:cNvPr id="5" name="Diagram 4"/>
          <p:cNvGraphicFramePr/>
          <p:nvPr/>
        </p:nvGraphicFramePr>
        <p:xfrm>
          <a:off x="1000100" y="1397000"/>
          <a:ext cx="2714644" cy="46752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boks 3"/>
          <p:cNvSpPr txBox="1"/>
          <p:nvPr/>
        </p:nvSpPr>
        <p:spPr>
          <a:xfrm>
            <a:off x="4143372" y="1285860"/>
            <a:ext cx="478634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da-DK" dirty="0" smtClean="0"/>
              <a:t> </a:t>
            </a:r>
            <a:r>
              <a:rPr lang="da-DK" dirty="0" smtClean="0">
                <a:solidFill>
                  <a:schemeClr val="accent1">
                    <a:lumMod val="75000"/>
                  </a:schemeClr>
                </a:solidFill>
                <a:latin typeface="Gill Sans MT" pitchFamily="34" charset="0"/>
              </a:rPr>
              <a:t>FIC skal være det attraktive sted – hvor der er også rum og plads til afslapning, fordybelse, netværk og læring. </a:t>
            </a:r>
          </a:p>
          <a:p>
            <a:pPr>
              <a:buBlip>
                <a:blip r:embed="rId2"/>
              </a:buBlip>
            </a:pPr>
            <a:endParaRPr lang="da-DK" dirty="0" smtClean="0"/>
          </a:p>
          <a:p>
            <a:pPr>
              <a:buBlip>
                <a:blip r:embed="rId2"/>
              </a:buBlip>
            </a:pPr>
            <a:r>
              <a:rPr lang="da-DK" dirty="0" smtClean="0">
                <a:solidFill>
                  <a:schemeClr val="accent1">
                    <a:lumMod val="75000"/>
                  </a:schemeClr>
                </a:solidFill>
                <a:latin typeface="Gill Sans MT" pitchFamily="34" charset="0"/>
              </a:rPr>
              <a:t> FIC skal være et forum for aktiviteter 360 dage om året – fra morgen til aften </a:t>
            </a:r>
          </a:p>
          <a:p>
            <a:endParaRPr lang="da-DK" dirty="0" smtClean="0">
              <a:solidFill>
                <a:schemeClr val="accent1">
                  <a:lumMod val="75000"/>
                </a:schemeClr>
              </a:solidFill>
              <a:latin typeface="Gill Sans MT" pitchFamily="34" charset="0"/>
            </a:endParaRPr>
          </a:p>
          <a:p>
            <a:pPr>
              <a:buBlip>
                <a:blip r:embed="rId2"/>
              </a:buBlip>
            </a:pPr>
            <a:r>
              <a:rPr lang="da-DK" dirty="0" smtClean="0">
                <a:solidFill>
                  <a:schemeClr val="accent1">
                    <a:lumMod val="75000"/>
                  </a:schemeClr>
                </a:solidFill>
                <a:latin typeface="Gill Sans MT" pitchFamily="34" charset="0"/>
              </a:rPr>
              <a:t> Faciliteterne skal fremstå åbne og transparente</a:t>
            </a:r>
          </a:p>
          <a:p>
            <a:endParaRPr lang="da-DK" dirty="0" smtClean="0">
              <a:solidFill>
                <a:schemeClr val="accent1">
                  <a:lumMod val="75000"/>
                </a:schemeClr>
              </a:solidFill>
              <a:latin typeface="Gill Sans MT" pitchFamily="34" charset="0"/>
            </a:endParaRPr>
          </a:p>
          <a:p>
            <a:pPr>
              <a:buBlip>
                <a:blip r:embed="rId2"/>
              </a:buBlip>
            </a:pPr>
            <a:r>
              <a:rPr lang="da-DK" dirty="0" smtClean="0">
                <a:solidFill>
                  <a:schemeClr val="accent1">
                    <a:lumMod val="75000"/>
                  </a:schemeClr>
                </a:solidFill>
                <a:latin typeface="Gill Sans MT" pitchFamily="34" charset="0"/>
              </a:rPr>
              <a:t> Faciliteterne og atmosfæren skal give gæsten lyst til at blive i længere tid</a:t>
            </a:r>
          </a:p>
          <a:p>
            <a:endParaRPr lang="da-DK" dirty="0" smtClean="0">
              <a:solidFill>
                <a:schemeClr val="accent1">
                  <a:lumMod val="75000"/>
                </a:schemeClr>
              </a:solidFill>
              <a:latin typeface="Gill Sans MT" pitchFamily="34" charset="0"/>
            </a:endParaRPr>
          </a:p>
          <a:p>
            <a:pPr>
              <a:buBlip>
                <a:blip r:embed="rId2"/>
              </a:buBlip>
            </a:pPr>
            <a:r>
              <a:rPr lang="da-DK" dirty="0" smtClean="0">
                <a:solidFill>
                  <a:schemeClr val="accent1">
                    <a:lumMod val="75000"/>
                  </a:schemeClr>
                </a:solidFill>
                <a:latin typeface="Gill Sans MT" pitchFamily="34" charset="0"/>
              </a:rPr>
              <a:t> FIC skal danne ramme for aktivitet i alle livsfaser</a:t>
            </a:r>
          </a:p>
          <a:p>
            <a:endParaRPr lang="da-DK" dirty="0" smtClean="0">
              <a:solidFill>
                <a:schemeClr val="accent1">
                  <a:lumMod val="75000"/>
                </a:schemeClr>
              </a:solidFill>
              <a:latin typeface="Gill Sans MT" pitchFamily="34" charset="0"/>
            </a:endParaRPr>
          </a:p>
          <a:p>
            <a:pPr>
              <a:buBlip>
                <a:blip r:embed="rId2"/>
              </a:buBlip>
            </a:pPr>
            <a:r>
              <a:rPr lang="da-DK" dirty="0" smtClean="0">
                <a:solidFill>
                  <a:schemeClr val="accent1">
                    <a:lumMod val="75000"/>
                  </a:schemeClr>
                </a:solidFill>
                <a:latin typeface="Gill Sans MT" pitchFamily="34" charset="0"/>
              </a:rPr>
              <a:t> Aktiviteten skal kunne dyrkes fleksibelt</a:t>
            </a:r>
          </a:p>
          <a:p>
            <a:pPr>
              <a:buBlip>
                <a:blip r:embed="rId2"/>
              </a:buBlip>
            </a:pPr>
            <a:endParaRPr lang="da-DK" dirty="0">
              <a:solidFill>
                <a:schemeClr val="accent1">
                  <a:lumMod val="75000"/>
                </a:schemeClr>
              </a:solidFill>
              <a:latin typeface="Gill Sans MT" pitchFamily="34" charset="0"/>
            </a:endParaRPr>
          </a:p>
        </p:txBody>
      </p:sp>
      <p:sp>
        <p:nvSpPr>
          <p:cNvPr id="6" name="Tekstboks 5"/>
          <p:cNvSpPr txBox="1"/>
          <p:nvPr/>
        </p:nvSpPr>
        <p:spPr>
          <a:xfrm>
            <a:off x="428596" y="357166"/>
            <a:ext cx="80724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200" dirty="0" smtClean="0">
                <a:solidFill>
                  <a:schemeClr val="bg1"/>
                </a:solidFill>
                <a:latin typeface="Gill Sans MT" pitchFamily="34" charset="0"/>
              </a:rPr>
              <a:t>Faciliteterne skal følge med</a:t>
            </a:r>
            <a:endParaRPr lang="da-DK" sz="3200" dirty="0">
              <a:solidFill>
                <a:schemeClr val="bg1"/>
              </a:solidFill>
              <a:latin typeface="Gill Sans MT" pitchFamily="34" charset="0"/>
            </a:endParaRPr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3" cstate="print"/>
          <a:srcRect l="52613" r="17551" b="56682"/>
          <a:stretch>
            <a:fillRect/>
          </a:stretch>
        </p:blipFill>
        <p:spPr bwMode="auto">
          <a:xfrm>
            <a:off x="1214414" y="2143116"/>
            <a:ext cx="2875786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kstboks 7"/>
          <p:cNvSpPr txBox="1"/>
          <p:nvPr/>
        </p:nvSpPr>
        <p:spPr>
          <a:xfrm rot="17926333">
            <a:off x="1354955" y="3605555"/>
            <a:ext cx="25197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400" dirty="0" smtClean="0"/>
              <a:t>Facilitetsudvikling</a:t>
            </a:r>
            <a:endParaRPr lang="da-DK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boks 5"/>
          <p:cNvSpPr txBox="1"/>
          <p:nvPr/>
        </p:nvSpPr>
        <p:spPr>
          <a:xfrm>
            <a:off x="428596" y="357166"/>
            <a:ext cx="80724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200" dirty="0" smtClean="0">
                <a:solidFill>
                  <a:schemeClr val="bg1"/>
                </a:solidFill>
                <a:latin typeface="Gill Sans MT" pitchFamily="34" charset="0"/>
              </a:rPr>
              <a:t>Tid og proces</a:t>
            </a:r>
            <a:endParaRPr lang="da-DK" sz="3200" dirty="0">
              <a:solidFill>
                <a:schemeClr val="bg1"/>
              </a:solidFill>
              <a:latin typeface="Gill Sans MT" pitchFamily="34" charset="0"/>
            </a:endParaRPr>
          </a:p>
        </p:txBody>
      </p:sp>
      <p:graphicFrame>
        <p:nvGraphicFramePr>
          <p:cNvPr id="5" name="Tabel 4"/>
          <p:cNvGraphicFramePr>
            <a:graphicFrameLocks noGrp="1"/>
          </p:cNvGraphicFramePr>
          <p:nvPr/>
        </p:nvGraphicFramePr>
        <p:xfrm>
          <a:off x="1524000" y="1397000"/>
          <a:ext cx="7191404" cy="402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4480"/>
                <a:gridCol w="5196924"/>
              </a:tblGrid>
              <a:tr h="370840">
                <a:tc>
                  <a:txBody>
                    <a:bodyPr/>
                    <a:lstStyle/>
                    <a:p>
                      <a:r>
                        <a:rPr lang="da-DK" b="1" dirty="0" smtClean="0"/>
                        <a:t>2012</a:t>
                      </a:r>
                      <a:r>
                        <a:rPr lang="da-DK" b="1" baseline="0" dirty="0" smtClean="0"/>
                        <a:t> (efteråret)</a:t>
                      </a:r>
                      <a:endParaRPr lang="da-D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da-DK" dirty="0" smtClean="0"/>
                        <a:t> </a:t>
                      </a:r>
                      <a:r>
                        <a:rPr lang="da-DK" b="0" dirty="0" smtClean="0"/>
                        <a:t>FIC</a:t>
                      </a:r>
                      <a:r>
                        <a:rPr lang="da-DK" b="0" baseline="0" dirty="0" smtClean="0"/>
                        <a:t> i udbyderrollen – medlemskaber tilbydes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da-DK" b="0" baseline="0" dirty="0" smtClean="0"/>
                        <a:t> SUND og GLAD udvides/udvikles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da-DK" b="0" baseline="0" dirty="0" smtClean="0"/>
                        <a:t> Gradvis organisationstilpasning opstartes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da-DK" b="0" baseline="0" dirty="0" smtClean="0"/>
                        <a:t> Budgetønske 2013 (vedligehold og/eller rådgiver?)</a:t>
                      </a:r>
                      <a:endParaRPr lang="da-DK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b="1" dirty="0" smtClean="0">
                          <a:solidFill>
                            <a:schemeClr val="bg1"/>
                          </a:solidFill>
                        </a:rPr>
                        <a:t>2013</a:t>
                      </a:r>
                      <a:endParaRPr lang="da-DK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da-DK" dirty="0" smtClean="0">
                          <a:solidFill>
                            <a:schemeClr val="bg1"/>
                          </a:solidFill>
                        </a:rPr>
                        <a:t> Strategirådgiver</a:t>
                      </a:r>
                      <a:r>
                        <a:rPr lang="da-DK" baseline="0" dirty="0" smtClean="0">
                          <a:solidFill>
                            <a:schemeClr val="bg1"/>
                          </a:solidFill>
                        </a:rPr>
                        <a:t> m.m. tilknyttes og strategiplan udarbejdes </a:t>
                      </a:r>
                      <a:r>
                        <a:rPr lang="da-DK" baseline="0" dirty="0" err="1" smtClean="0">
                          <a:solidFill>
                            <a:schemeClr val="bg1"/>
                          </a:solidFill>
                        </a:rPr>
                        <a:t>mhp</a:t>
                      </a:r>
                      <a:r>
                        <a:rPr lang="da-DK" baseline="0" dirty="0" smtClean="0">
                          <a:solidFill>
                            <a:schemeClr val="bg1"/>
                          </a:solidFill>
                        </a:rPr>
                        <a:t>. på godkendelse i byrådet i 2013 og budgetønsker til 2014-2017.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da-DK" baseline="0" dirty="0" smtClean="0">
                          <a:solidFill>
                            <a:schemeClr val="bg1"/>
                          </a:solidFill>
                        </a:rPr>
                        <a:t> Sundhedskoncepter udvikles/afprøves.</a:t>
                      </a:r>
                      <a:endParaRPr lang="da-DK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b="1" dirty="0" smtClean="0">
                          <a:solidFill>
                            <a:schemeClr val="bg1"/>
                          </a:solidFill>
                        </a:rPr>
                        <a:t>2014-2017</a:t>
                      </a:r>
                      <a:endParaRPr lang="da-DK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da-DK" dirty="0" smtClean="0">
                          <a:solidFill>
                            <a:schemeClr val="bg1"/>
                          </a:solidFill>
                        </a:rPr>
                        <a:t> Anlægsprogram og FIC med ny profil i takt med forandringerne</a:t>
                      </a:r>
                      <a:endParaRPr lang="da-DK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b="1" dirty="0" smtClean="0">
                          <a:solidFill>
                            <a:schemeClr val="bg1"/>
                          </a:solidFill>
                        </a:rPr>
                        <a:t>2018</a:t>
                      </a:r>
                      <a:endParaRPr lang="da-DK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da-DK" dirty="0" smtClean="0">
                          <a:solidFill>
                            <a:schemeClr val="bg1"/>
                          </a:solidFill>
                        </a:rPr>
                        <a:t> Reserve tid.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da-DK" dirty="0" smtClean="0">
                          <a:solidFill>
                            <a:schemeClr val="bg1"/>
                          </a:solidFill>
                        </a:rPr>
                        <a:t> FIC i drift  </a:t>
                      </a:r>
                      <a:endParaRPr lang="da-DK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b="1" dirty="0" smtClean="0">
                          <a:solidFill>
                            <a:schemeClr val="bg1"/>
                          </a:solidFill>
                        </a:rPr>
                        <a:t>2019</a:t>
                      </a:r>
                      <a:endParaRPr lang="da-DK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da-DK" dirty="0" smtClean="0">
                          <a:solidFill>
                            <a:schemeClr val="bg1"/>
                          </a:solidFill>
                        </a:rPr>
                        <a:t>FIC</a:t>
                      </a:r>
                      <a:r>
                        <a:rPr lang="da-DK" baseline="0" dirty="0" smtClean="0">
                          <a:solidFill>
                            <a:schemeClr val="bg1"/>
                          </a:solidFill>
                        </a:rPr>
                        <a:t> 50 år jubilæum</a:t>
                      </a:r>
                      <a:endParaRPr lang="da-DK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boks 2"/>
          <p:cNvSpPr txBox="1"/>
          <p:nvPr/>
        </p:nvSpPr>
        <p:spPr>
          <a:xfrm>
            <a:off x="1214414" y="1357298"/>
            <a:ext cx="6858048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>
                <a:solidFill>
                  <a:schemeClr val="accent1">
                    <a:lumMod val="75000"/>
                  </a:schemeClr>
                </a:solidFill>
                <a:latin typeface="Gill Sans MT" pitchFamily="34" charset="0"/>
              </a:rPr>
              <a:t>FIC kan være et af de væsentlige lokomotiver for den nye kultur-, idræts-, og fritidspolitik.</a:t>
            </a:r>
          </a:p>
          <a:p>
            <a:endParaRPr lang="da-DK" dirty="0" smtClean="0">
              <a:solidFill>
                <a:schemeClr val="accent1">
                  <a:lumMod val="75000"/>
                </a:schemeClr>
              </a:solidFill>
              <a:latin typeface="Gill Sans MT" pitchFamily="34" charset="0"/>
            </a:endParaRPr>
          </a:p>
          <a:p>
            <a:r>
              <a:rPr lang="da-DK" dirty="0" smtClean="0">
                <a:solidFill>
                  <a:schemeClr val="accent1">
                    <a:lumMod val="75000"/>
                  </a:schemeClr>
                </a:solidFill>
                <a:latin typeface="Gill Sans MT" pitchFamily="34" charset="0"/>
              </a:rPr>
              <a:t>FIC kan med sin brede </a:t>
            </a:r>
            <a:r>
              <a:rPr lang="da-DK" dirty="0" err="1" smtClean="0">
                <a:solidFill>
                  <a:schemeClr val="accent1">
                    <a:lumMod val="75000"/>
                  </a:schemeClr>
                </a:solidFill>
                <a:latin typeface="Gill Sans MT" pitchFamily="34" charset="0"/>
              </a:rPr>
              <a:t>aktivitetspalette</a:t>
            </a:r>
            <a:r>
              <a:rPr lang="da-DK" dirty="0" smtClean="0">
                <a:solidFill>
                  <a:schemeClr val="accent1">
                    <a:lumMod val="75000"/>
                  </a:schemeClr>
                </a:solidFill>
                <a:latin typeface="Gill Sans MT" pitchFamily="34" charset="0"/>
              </a:rPr>
              <a:t> være et markant fyrtårn når nye borgere vælger bosætningskommune.</a:t>
            </a:r>
          </a:p>
          <a:p>
            <a:endParaRPr lang="da-DK" dirty="0" smtClean="0">
              <a:solidFill>
                <a:schemeClr val="accent1">
                  <a:lumMod val="75000"/>
                </a:schemeClr>
              </a:solidFill>
              <a:latin typeface="Gill Sans MT" pitchFamily="34" charset="0"/>
            </a:endParaRPr>
          </a:p>
          <a:p>
            <a:r>
              <a:rPr lang="da-DK" dirty="0" smtClean="0">
                <a:solidFill>
                  <a:schemeClr val="accent1">
                    <a:lumMod val="75000"/>
                  </a:schemeClr>
                </a:solidFill>
                <a:latin typeface="Gill Sans MT" pitchFamily="34" charset="0"/>
              </a:rPr>
              <a:t>FIC kan medvirke til at skabe sundere borgere og dermed bidrage til forbedret bundlinje i Fredericia Kommune.</a:t>
            </a:r>
          </a:p>
          <a:p>
            <a:endParaRPr lang="da-DK" dirty="0" smtClean="0">
              <a:solidFill>
                <a:schemeClr val="accent1">
                  <a:lumMod val="75000"/>
                </a:schemeClr>
              </a:solidFill>
              <a:latin typeface="Gill Sans MT" pitchFamily="34" charset="0"/>
            </a:endParaRPr>
          </a:p>
          <a:p>
            <a:r>
              <a:rPr lang="da-DK" dirty="0" smtClean="0">
                <a:solidFill>
                  <a:schemeClr val="accent1">
                    <a:lumMod val="75000"/>
                  </a:schemeClr>
                </a:solidFill>
                <a:latin typeface="Gill Sans MT" pitchFamily="34" charset="0"/>
              </a:rPr>
              <a:t>FIC kan udvikles til at blive Danmarks førende idrætscenter indenfor samarbejde omkring sundhedsområdet. </a:t>
            </a:r>
          </a:p>
          <a:p>
            <a:endParaRPr lang="da-DK" dirty="0" smtClean="0">
              <a:solidFill>
                <a:schemeClr val="accent1">
                  <a:lumMod val="75000"/>
                </a:schemeClr>
              </a:solidFill>
              <a:latin typeface="Gill Sans MT" pitchFamily="34" charset="0"/>
            </a:endParaRPr>
          </a:p>
          <a:p>
            <a:r>
              <a:rPr lang="da-DK" dirty="0" smtClean="0">
                <a:solidFill>
                  <a:schemeClr val="accent1">
                    <a:lumMod val="75000"/>
                  </a:schemeClr>
                </a:solidFill>
                <a:latin typeface="Gill Sans MT" pitchFamily="34" charset="0"/>
              </a:rPr>
              <a:t>FIC kan med sin viden bidrage til at udvikle og drive attraktive trænings og motionsmiljøer på FredericiaC.</a:t>
            </a:r>
          </a:p>
          <a:p>
            <a:endParaRPr lang="da-DK" dirty="0" smtClean="0">
              <a:solidFill>
                <a:schemeClr val="accent1">
                  <a:lumMod val="75000"/>
                </a:schemeClr>
              </a:solidFill>
              <a:latin typeface="Gill Sans MT" pitchFamily="34" charset="0"/>
            </a:endParaRPr>
          </a:p>
          <a:p>
            <a:r>
              <a:rPr lang="da-DK" dirty="0" smtClean="0">
                <a:solidFill>
                  <a:schemeClr val="accent1">
                    <a:lumMod val="75000"/>
                  </a:schemeClr>
                </a:solidFill>
                <a:latin typeface="Gill Sans MT" pitchFamily="34" charset="0"/>
              </a:rPr>
              <a:t>FIC kan blive drivkraften i Fredericias nye Folkepark (Madsbyparken)</a:t>
            </a:r>
          </a:p>
          <a:p>
            <a:endParaRPr lang="da-DK" dirty="0" smtClean="0">
              <a:solidFill>
                <a:schemeClr val="accent1">
                  <a:lumMod val="75000"/>
                </a:schemeClr>
              </a:solidFill>
              <a:latin typeface="Gill Sans MT" pitchFamily="34" charset="0"/>
            </a:endParaRPr>
          </a:p>
          <a:p>
            <a:r>
              <a:rPr lang="da-DK" dirty="0" smtClean="0">
                <a:solidFill>
                  <a:schemeClr val="accent1">
                    <a:lumMod val="75000"/>
                  </a:schemeClr>
                </a:solidFill>
                <a:latin typeface="Gill Sans MT" pitchFamily="34" charset="0"/>
              </a:rPr>
              <a:t>”Fredericia former fremtiden” ????</a:t>
            </a:r>
          </a:p>
          <a:p>
            <a:endParaRPr lang="da-DK" dirty="0" smtClean="0">
              <a:solidFill>
                <a:schemeClr val="accent1">
                  <a:lumMod val="75000"/>
                </a:schemeClr>
              </a:solidFill>
              <a:latin typeface="Gill Sans MT" pitchFamily="34" charset="0"/>
            </a:endParaRPr>
          </a:p>
          <a:p>
            <a:endParaRPr lang="da-DK" dirty="0" smtClean="0">
              <a:solidFill>
                <a:schemeClr val="accent1">
                  <a:lumMod val="75000"/>
                </a:schemeClr>
              </a:solidFill>
              <a:latin typeface="Gill Sans MT" pitchFamily="34" charset="0"/>
            </a:endParaRPr>
          </a:p>
          <a:p>
            <a:endParaRPr lang="da-DK" dirty="0">
              <a:solidFill>
                <a:schemeClr val="accent1">
                  <a:lumMod val="75000"/>
                </a:schemeClr>
              </a:solidFill>
              <a:latin typeface="Gill Sans MT" pitchFamily="34" charset="0"/>
            </a:endParaRPr>
          </a:p>
        </p:txBody>
      </p:sp>
      <p:sp>
        <p:nvSpPr>
          <p:cNvPr id="6" name="Tekstboks 5"/>
          <p:cNvSpPr txBox="1"/>
          <p:nvPr/>
        </p:nvSpPr>
        <p:spPr>
          <a:xfrm>
            <a:off x="428596" y="357166"/>
            <a:ext cx="80724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200" dirty="0" smtClean="0">
                <a:solidFill>
                  <a:schemeClr val="bg1"/>
                </a:solidFill>
                <a:latin typeface="Gill Sans MT" pitchFamily="34" charset="0"/>
              </a:rPr>
              <a:t>FIC i perspektiv </a:t>
            </a:r>
            <a:endParaRPr lang="da-DK" sz="3200" dirty="0">
              <a:solidFill>
                <a:schemeClr val="bg1"/>
              </a:solidFill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C udviklingsplan (2)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729C5901A813204583361ECE578C8C5C00825B4D055687C44BBD6E2BE255E19FC1" ma:contentTypeVersion="4" ma:contentTypeDescription="" ma:contentTypeScope="" ma:versionID="c0254bea0d98d9999470f1782327240e">
  <xsd:schema xmlns:xsd="http://www.w3.org/2001/XMLSchema" xmlns:p="http://schemas.microsoft.com/office/2006/metadata/properties" targetNamespace="http://schemas.microsoft.com/office/2006/metadata/properties" ma:root="true" ma:fieldsID="4618d573d2dae7adea5ef0859a0cfc48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 ma:readOnly="tru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customXsn xmlns="http://schemas.microsoft.com/office/2006/metadata/customXsn">
  <xsnLocation>http://medarbejderportal/_cts/Excel/bfc4cef01687b746customXsn.xsn</xsnLocation>
  <cached>True</cached>
  <openByDefault>False</openByDefault>
  <xsnScope>http://medarbejderportal</xsnScope>
</customXsn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64D593FA-4B94-4173-9393-FA52969C501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6DF773AC-A1AF-4032-9808-59DB1401F925}">
  <ds:schemaRefs>
    <ds:schemaRef ds:uri="http://schemas.microsoft.com/office/2006/metadata/customXsn"/>
  </ds:schemaRefs>
</ds:datastoreItem>
</file>

<file path=customXml/itemProps3.xml><?xml version="1.0" encoding="utf-8"?>
<ds:datastoreItem xmlns:ds="http://schemas.openxmlformats.org/officeDocument/2006/customXml" ds:itemID="{A606A1A2-110B-4378-AB36-E0D542053A54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BA233070-D7C9-4AED-AED7-3AC79A634FD2}">
  <ds:schemaRefs>
    <ds:schemaRef ds:uri="http://purl.org/dc/dcmitype/"/>
    <ds:schemaRef ds:uri="http://schemas.microsoft.com/office/2006/documentManagement/types"/>
    <ds:schemaRef ds:uri="http://www.w3.org/XML/1998/namespace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FIC udviklingsplan (2)</Template>
  <TotalTime>434</TotalTime>
  <Words>515</Words>
  <Application>Microsoft Office PowerPoint</Application>
  <PresentationFormat>Skærmshow (4:3)</PresentationFormat>
  <Paragraphs>89</Paragraphs>
  <Slides>7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7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7</vt:i4>
      </vt:variant>
    </vt:vector>
  </HeadingPairs>
  <TitlesOfParts>
    <vt:vector size="15" baseType="lpstr">
      <vt:lpstr>MS Mincho</vt:lpstr>
      <vt:lpstr>Arial</vt:lpstr>
      <vt:lpstr>Calibri</vt:lpstr>
      <vt:lpstr>Cambria</vt:lpstr>
      <vt:lpstr>Gill Sans MT</vt:lpstr>
      <vt:lpstr>Times New Roman</vt:lpstr>
      <vt:lpstr>Wingdings</vt:lpstr>
      <vt:lpstr>FIC udviklingsplan (2)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Company>Fredericia kommune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fabj</dc:creator>
  <cp:lastModifiedBy>Tina Ingibjørg Svane Stjernholm</cp:lastModifiedBy>
  <cp:revision>34</cp:revision>
  <dcterms:created xsi:type="dcterms:W3CDTF">2012-03-19T11:50:32Z</dcterms:created>
  <dcterms:modified xsi:type="dcterms:W3CDTF">2017-11-01T13:04:49Z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0x010100729C5901A813204583361ECE578C8C5C00825B4D055687C44BBD6E2BE255E19FC1</vt:lpwstr>
  </property>
</Properties>
</file>